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1" r:id="rId4"/>
    <p:sldId id="258" r:id="rId5"/>
    <p:sldId id="259" r:id="rId6"/>
    <p:sldId id="260" r:id="rId7"/>
    <p:sldId id="264" r:id="rId8"/>
    <p:sldId id="265" r:id="rId9"/>
    <p:sldId id="263" r:id="rId10"/>
    <p:sldId id="268" r:id="rId11"/>
    <p:sldId id="262"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128"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5F7872B-0719-4130-8A34-389F71CF5618}" type="datetimeFigureOut">
              <a:rPr lang="en-GB" smtClean="0"/>
              <a:t>04/03/2014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5845461-25F3-49B8-8CBC-2816CD51A1B9}" type="slidenum">
              <a:rPr lang="en-GB" smtClean="0"/>
              <a:t>‹#›</a:t>
            </a:fld>
            <a:endParaRPr lang="en-GB" dirty="0"/>
          </a:p>
        </p:txBody>
      </p:sp>
    </p:spTree>
    <p:extLst>
      <p:ext uri="{BB962C8B-B14F-4D97-AF65-F5344CB8AC3E}">
        <p14:creationId xmlns:p14="http://schemas.microsoft.com/office/powerpoint/2010/main" val="1108092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F7872B-0719-4130-8A34-389F71CF5618}" type="datetimeFigureOut">
              <a:rPr lang="en-GB" smtClean="0"/>
              <a:t>04/03/2014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5845461-25F3-49B8-8CBC-2816CD51A1B9}" type="slidenum">
              <a:rPr lang="en-GB" smtClean="0"/>
              <a:t>‹#›</a:t>
            </a:fld>
            <a:endParaRPr lang="en-GB" dirty="0"/>
          </a:p>
        </p:txBody>
      </p:sp>
    </p:spTree>
    <p:extLst>
      <p:ext uri="{BB962C8B-B14F-4D97-AF65-F5344CB8AC3E}">
        <p14:creationId xmlns:p14="http://schemas.microsoft.com/office/powerpoint/2010/main" val="485704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F7872B-0719-4130-8A34-389F71CF5618}" type="datetimeFigureOut">
              <a:rPr lang="en-GB" smtClean="0"/>
              <a:t>04/03/2014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5845461-25F3-49B8-8CBC-2816CD51A1B9}" type="slidenum">
              <a:rPr lang="en-GB" smtClean="0"/>
              <a:t>‹#›</a:t>
            </a:fld>
            <a:endParaRPr lang="en-GB" dirty="0"/>
          </a:p>
        </p:txBody>
      </p:sp>
    </p:spTree>
    <p:extLst>
      <p:ext uri="{BB962C8B-B14F-4D97-AF65-F5344CB8AC3E}">
        <p14:creationId xmlns:p14="http://schemas.microsoft.com/office/powerpoint/2010/main" val="3157987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F7872B-0719-4130-8A34-389F71CF5618}" type="datetimeFigureOut">
              <a:rPr lang="en-GB" smtClean="0"/>
              <a:t>04/03/2014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5845461-25F3-49B8-8CBC-2816CD51A1B9}" type="slidenum">
              <a:rPr lang="en-GB" smtClean="0"/>
              <a:t>‹#›</a:t>
            </a:fld>
            <a:endParaRPr lang="en-GB" dirty="0"/>
          </a:p>
        </p:txBody>
      </p:sp>
    </p:spTree>
    <p:extLst>
      <p:ext uri="{BB962C8B-B14F-4D97-AF65-F5344CB8AC3E}">
        <p14:creationId xmlns:p14="http://schemas.microsoft.com/office/powerpoint/2010/main" val="3094392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F7872B-0719-4130-8A34-389F71CF5618}" type="datetimeFigureOut">
              <a:rPr lang="en-GB" smtClean="0"/>
              <a:t>04/03/2014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5845461-25F3-49B8-8CBC-2816CD51A1B9}" type="slidenum">
              <a:rPr lang="en-GB" smtClean="0"/>
              <a:t>‹#›</a:t>
            </a:fld>
            <a:endParaRPr lang="en-GB" dirty="0"/>
          </a:p>
        </p:txBody>
      </p:sp>
    </p:spTree>
    <p:extLst>
      <p:ext uri="{BB962C8B-B14F-4D97-AF65-F5344CB8AC3E}">
        <p14:creationId xmlns:p14="http://schemas.microsoft.com/office/powerpoint/2010/main" val="2323106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5F7872B-0719-4130-8A34-389F71CF5618}" type="datetimeFigureOut">
              <a:rPr lang="en-GB" smtClean="0"/>
              <a:t>04/03/2014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5845461-25F3-49B8-8CBC-2816CD51A1B9}" type="slidenum">
              <a:rPr lang="en-GB" smtClean="0"/>
              <a:t>‹#›</a:t>
            </a:fld>
            <a:endParaRPr lang="en-GB" dirty="0"/>
          </a:p>
        </p:txBody>
      </p:sp>
    </p:spTree>
    <p:extLst>
      <p:ext uri="{BB962C8B-B14F-4D97-AF65-F5344CB8AC3E}">
        <p14:creationId xmlns:p14="http://schemas.microsoft.com/office/powerpoint/2010/main" val="2980717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5F7872B-0719-4130-8A34-389F71CF5618}" type="datetimeFigureOut">
              <a:rPr lang="en-GB" smtClean="0"/>
              <a:t>04/03/2014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5845461-25F3-49B8-8CBC-2816CD51A1B9}" type="slidenum">
              <a:rPr lang="en-GB" smtClean="0"/>
              <a:t>‹#›</a:t>
            </a:fld>
            <a:endParaRPr lang="en-GB" dirty="0"/>
          </a:p>
        </p:txBody>
      </p:sp>
    </p:spTree>
    <p:extLst>
      <p:ext uri="{BB962C8B-B14F-4D97-AF65-F5344CB8AC3E}">
        <p14:creationId xmlns:p14="http://schemas.microsoft.com/office/powerpoint/2010/main" val="1191332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5F7872B-0719-4130-8A34-389F71CF5618}" type="datetimeFigureOut">
              <a:rPr lang="en-GB" smtClean="0"/>
              <a:t>04/03/2014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5845461-25F3-49B8-8CBC-2816CD51A1B9}" type="slidenum">
              <a:rPr lang="en-GB" smtClean="0"/>
              <a:t>‹#›</a:t>
            </a:fld>
            <a:endParaRPr lang="en-GB" dirty="0"/>
          </a:p>
        </p:txBody>
      </p:sp>
    </p:spTree>
    <p:extLst>
      <p:ext uri="{BB962C8B-B14F-4D97-AF65-F5344CB8AC3E}">
        <p14:creationId xmlns:p14="http://schemas.microsoft.com/office/powerpoint/2010/main" val="685504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F7872B-0719-4130-8A34-389F71CF5618}" type="datetimeFigureOut">
              <a:rPr lang="en-GB" smtClean="0"/>
              <a:t>04/03/2014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5845461-25F3-49B8-8CBC-2816CD51A1B9}" type="slidenum">
              <a:rPr lang="en-GB" smtClean="0"/>
              <a:t>‹#›</a:t>
            </a:fld>
            <a:endParaRPr lang="en-GB" dirty="0"/>
          </a:p>
        </p:txBody>
      </p:sp>
    </p:spTree>
    <p:extLst>
      <p:ext uri="{BB962C8B-B14F-4D97-AF65-F5344CB8AC3E}">
        <p14:creationId xmlns:p14="http://schemas.microsoft.com/office/powerpoint/2010/main" val="271101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F7872B-0719-4130-8A34-389F71CF5618}" type="datetimeFigureOut">
              <a:rPr lang="en-GB" smtClean="0"/>
              <a:t>04/03/2014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5845461-25F3-49B8-8CBC-2816CD51A1B9}" type="slidenum">
              <a:rPr lang="en-GB" smtClean="0"/>
              <a:t>‹#›</a:t>
            </a:fld>
            <a:endParaRPr lang="en-GB" dirty="0"/>
          </a:p>
        </p:txBody>
      </p:sp>
    </p:spTree>
    <p:extLst>
      <p:ext uri="{BB962C8B-B14F-4D97-AF65-F5344CB8AC3E}">
        <p14:creationId xmlns:p14="http://schemas.microsoft.com/office/powerpoint/2010/main" val="567126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F7872B-0719-4130-8A34-389F71CF5618}" type="datetimeFigureOut">
              <a:rPr lang="en-GB" smtClean="0"/>
              <a:t>04/03/2014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5845461-25F3-49B8-8CBC-2816CD51A1B9}" type="slidenum">
              <a:rPr lang="en-GB" smtClean="0"/>
              <a:t>‹#›</a:t>
            </a:fld>
            <a:endParaRPr lang="en-GB" dirty="0"/>
          </a:p>
        </p:txBody>
      </p:sp>
    </p:spTree>
    <p:extLst>
      <p:ext uri="{BB962C8B-B14F-4D97-AF65-F5344CB8AC3E}">
        <p14:creationId xmlns:p14="http://schemas.microsoft.com/office/powerpoint/2010/main" val="3757313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F7872B-0719-4130-8A34-389F71CF5618}" type="datetimeFigureOut">
              <a:rPr lang="en-GB" smtClean="0"/>
              <a:t>04/03/2014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845461-25F3-49B8-8CBC-2816CD51A1B9}" type="slidenum">
              <a:rPr lang="en-GB" smtClean="0"/>
              <a:t>‹#›</a:t>
            </a:fld>
            <a:endParaRPr lang="en-GB" dirty="0"/>
          </a:p>
        </p:txBody>
      </p:sp>
    </p:spTree>
    <p:extLst>
      <p:ext uri="{BB962C8B-B14F-4D97-AF65-F5344CB8AC3E}">
        <p14:creationId xmlns:p14="http://schemas.microsoft.com/office/powerpoint/2010/main" val="10204613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timebanking.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menssheds.org.uk/"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GB" sz="6600" b="1" dirty="0"/>
              <a:t>Crafting connections; </a:t>
            </a:r>
            <a:r>
              <a:rPr lang="en-GB" sz="6600" b="1" dirty="0" smtClean="0"/>
              <a:t/>
            </a:r>
            <a:br>
              <a:rPr lang="en-GB" sz="6600" b="1" dirty="0" smtClean="0"/>
            </a:br>
            <a:r>
              <a:rPr lang="en-GB" sz="6600" b="1" dirty="0" smtClean="0"/>
              <a:t>creating </a:t>
            </a:r>
            <a:r>
              <a:rPr lang="en-GB" sz="6600" b="1" dirty="0"/>
              <a:t>community</a:t>
            </a:r>
            <a:endParaRPr lang="en-GB" sz="6600" dirty="0"/>
          </a:p>
        </p:txBody>
      </p:sp>
      <p:sp>
        <p:nvSpPr>
          <p:cNvPr id="3" name="Subtitle 2"/>
          <p:cNvSpPr>
            <a:spLocks noGrp="1"/>
          </p:cNvSpPr>
          <p:nvPr>
            <p:ph type="subTitle" idx="1"/>
          </p:nvPr>
        </p:nvSpPr>
        <p:spPr/>
        <p:txBody>
          <a:bodyPr/>
          <a:lstStyle/>
          <a:p>
            <a:pPr algn="ctr"/>
            <a:endParaRPr lang="en-GB" b="1" dirty="0" smtClean="0"/>
          </a:p>
          <a:p>
            <a:pPr algn="ctr"/>
            <a:r>
              <a:rPr lang="en-GB" b="1" dirty="0" smtClean="0"/>
              <a:t>Dr. Alison Gilchrist</a:t>
            </a:r>
            <a:endParaRPr lang="en-GB" b="1" dirty="0"/>
          </a:p>
        </p:txBody>
      </p:sp>
    </p:spTree>
    <p:extLst>
      <p:ext uri="{BB962C8B-B14F-4D97-AF65-F5344CB8AC3E}">
        <p14:creationId xmlns:p14="http://schemas.microsoft.com/office/powerpoint/2010/main" val="26600833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Issues and challenges</a:t>
            </a:r>
            <a:endParaRPr lang="en-GB" b="1" dirty="0"/>
          </a:p>
        </p:txBody>
      </p:sp>
      <p:sp>
        <p:nvSpPr>
          <p:cNvPr id="3" name="Content Placeholder 2"/>
          <p:cNvSpPr>
            <a:spLocks noGrp="1"/>
          </p:cNvSpPr>
          <p:nvPr>
            <p:ph sz="half" idx="1"/>
          </p:nvPr>
        </p:nvSpPr>
        <p:spPr/>
        <p:txBody>
          <a:bodyPr>
            <a:normAutofit fontScale="85000" lnSpcReduction="20000"/>
          </a:bodyPr>
          <a:lstStyle/>
          <a:p>
            <a:pPr marL="0" indent="0">
              <a:buNone/>
            </a:pPr>
            <a:r>
              <a:rPr lang="en-GB" b="1" dirty="0" smtClean="0"/>
              <a:t>Downsides to networks</a:t>
            </a:r>
            <a:endParaRPr lang="en-GB" b="1" dirty="0"/>
          </a:p>
          <a:p>
            <a:r>
              <a:rPr lang="en-GB" sz="3000" dirty="0"/>
              <a:t>Gossip</a:t>
            </a:r>
          </a:p>
          <a:p>
            <a:r>
              <a:rPr lang="en-GB" sz="3000" dirty="0"/>
              <a:t>Pressure to conform (stressful)</a:t>
            </a:r>
          </a:p>
          <a:p>
            <a:r>
              <a:rPr lang="en-GB" sz="3000" dirty="0" smtClean="0"/>
              <a:t>Exclusive</a:t>
            </a:r>
          </a:p>
          <a:p>
            <a:r>
              <a:rPr lang="en-GB" sz="3000" dirty="0" smtClean="0"/>
              <a:t>Inequalities</a:t>
            </a:r>
          </a:p>
          <a:p>
            <a:endParaRPr lang="en-GB" sz="3000" dirty="0"/>
          </a:p>
          <a:p>
            <a:r>
              <a:rPr lang="en-GB" sz="3000" dirty="0" smtClean="0"/>
              <a:t>Resources and practical support often needed </a:t>
            </a:r>
          </a:p>
          <a:p>
            <a:r>
              <a:rPr lang="en-GB" sz="3000" dirty="0" smtClean="0"/>
              <a:t>External investments</a:t>
            </a:r>
          </a:p>
          <a:p>
            <a:r>
              <a:rPr lang="en-GB" sz="3000" dirty="0" smtClean="0"/>
              <a:t>Leadership or facilitation?</a:t>
            </a:r>
            <a:endParaRPr lang="en-GB" sz="3000" dirty="0"/>
          </a:p>
        </p:txBody>
      </p:sp>
      <p:sp>
        <p:nvSpPr>
          <p:cNvPr id="4" name="Content Placeholder 3"/>
          <p:cNvSpPr>
            <a:spLocks noGrp="1"/>
          </p:cNvSpPr>
          <p:nvPr>
            <p:ph sz="half" idx="2"/>
          </p:nvPr>
        </p:nvSpPr>
        <p:spPr/>
        <p:txBody>
          <a:bodyPr>
            <a:normAutofit fontScale="85000" lnSpcReduction="20000"/>
          </a:bodyPr>
          <a:lstStyle/>
          <a:p>
            <a:pPr marL="0" indent="0">
              <a:buNone/>
            </a:pPr>
            <a:r>
              <a:rPr lang="en-GB" b="1" dirty="0" smtClean="0"/>
              <a:t>Policy context</a:t>
            </a:r>
          </a:p>
          <a:p>
            <a:r>
              <a:rPr lang="en-GB" sz="3000" dirty="0" smtClean="0"/>
              <a:t>Impact and outcomes</a:t>
            </a:r>
          </a:p>
          <a:p>
            <a:r>
              <a:rPr lang="en-GB" sz="3000" dirty="0" smtClean="0"/>
              <a:t>Qualitative rather than quantitative evidence</a:t>
            </a:r>
          </a:p>
          <a:p>
            <a:endParaRPr lang="en-GB" sz="3000" dirty="0"/>
          </a:p>
          <a:p>
            <a:r>
              <a:rPr lang="en-GB" sz="3000" dirty="0" smtClean="0"/>
              <a:t>Recession</a:t>
            </a:r>
            <a:endParaRPr lang="en-GB" sz="3000" dirty="0"/>
          </a:p>
          <a:p>
            <a:r>
              <a:rPr lang="en-GB" sz="3000" dirty="0" smtClean="0"/>
              <a:t>Relational welfare</a:t>
            </a:r>
          </a:p>
          <a:p>
            <a:r>
              <a:rPr lang="en-GB" sz="3000" dirty="0"/>
              <a:t>Social prescribing</a:t>
            </a:r>
            <a:endParaRPr lang="en-GB" sz="3000" dirty="0" smtClean="0"/>
          </a:p>
          <a:p>
            <a:r>
              <a:rPr lang="en-GB" sz="3000" dirty="0" smtClean="0"/>
              <a:t>Co-design and co-productions</a:t>
            </a:r>
          </a:p>
          <a:p>
            <a:endParaRPr lang="en-GB" dirty="0"/>
          </a:p>
        </p:txBody>
      </p:sp>
    </p:spTree>
    <p:extLst>
      <p:ext uri="{BB962C8B-B14F-4D97-AF65-F5344CB8AC3E}">
        <p14:creationId xmlns:p14="http://schemas.microsoft.com/office/powerpoint/2010/main" val="38847335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Conclusions</a:t>
            </a:r>
            <a:endParaRPr lang="en-GB" b="1" dirty="0"/>
          </a:p>
        </p:txBody>
      </p:sp>
      <p:sp>
        <p:nvSpPr>
          <p:cNvPr id="3" name="Content Placeholder 2"/>
          <p:cNvSpPr>
            <a:spLocks noGrp="1"/>
          </p:cNvSpPr>
          <p:nvPr>
            <p:ph idx="1"/>
          </p:nvPr>
        </p:nvSpPr>
        <p:spPr>
          <a:xfrm>
            <a:off x="457200" y="1340768"/>
            <a:ext cx="8229600" cy="4785395"/>
          </a:xfrm>
        </p:spPr>
        <p:txBody>
          <a:bodyPr>
            <a:noAutofit/>
          </a:bodyPr>
          <a:lstStyle/>
          <a:p>
            <a:r>
              <a:rPr lang="en-GB" sz="2800" dirty="0" smtClean="0"/>
              <a:t>Friendly, informal and ‘playful’</a:t>
            </a:r>
          </a:p>
          <a:p>
            <a:r>
              <a:rPr lang="en-GB" sz="2800" dirty="0" smtClean="0"/>
              <a:t>Sharing amongst peers – hobbies, enthusiasm</a:t>
            </a:r>
          </a:p>
          <a:p>
            <a:r>
              <a:rPr lang="en-GB" sz="2800" dirty="0" smtClean="0"/>
              <a:t>Safe and inclusive spaces that allow emotions and encourage creativity</a:t>
            </a:r>
          </a:p>
          <a:p>
            <a:r>
              <a:rPr lang="en-GB" sz="2800" dirty="0" smtClean="0"/>
              <a:t>Importance of respect and reciprocity</a:t>
            </a:r>
          </a:p>
          <a:p>
            <a:r>
              <a:rPr lang="en-GB" sz="2800" dirty="0" smtClean="0"/>
              <a:t>Policy context and implications – state funds, ageing pop’n</a:t>
            </a:r>
          </a:p>
          <a:p>
            <a:pPr marL="0" indent="0">
              <a:buNone/>
            </a:pPr>
            <a:endParaRPr lang="en-GB" sz="2400" dirty="0" smtClean="0"/>
          </a:p>
          <a:p>
            <a:endParaRPr lang="en-GB" sz="2800" dirty="0"/>
          </a:p>
          <a:p>
            <a:endParaRPr lang="en-GB" sz="2800" dirty="0" smtClean="0"/>
          </a:p>
          <a:p>
            <a:endParaRPr lang="en-GB" sz="2800" dirty="0"/>
          </a:p>
          <a:p>
            <a:endParaRPr lang="en-GB" sz="2800" dirty="0" smtClean="0"/>
          </a:p>
        </p:txBody>
      </p:sp>
    </p:spTree>
    <p:extLst>
      <p:ext uri="{BB962C8B-B14F-4D97-AF65-F5344CB8AC3E}">
        <p14:creationId xmlns:p14="http://schemas.microsoft.com/office/powerpoint/2010/main" val="556818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b="1" dirty="0" smtClean="0"/>
              <a:t>Final reflections</a:t>
            </a:r>
            <a:endParaRPr lang="en-GB" sz="6000" b="1" dirty="0"/>
          </a:p>
        </p:txBody>
      </p:sp>
      <p:sp>
        <p:nvSpPr>
          <p:cNvPr id="3" name="Content Placeholder 2"/>
          <p:cNvSpPr>
            <a:spLocks noGrp="1"/>
          </p:cNvSpPr>
          <p:nvPr>
            <p:ph idx="1"/>
          </p:nvPr>
        </p:nvSpPr>
        <p:spPr>
          <a:xfrm>
            <a:off x="457200" y="1600200"/>
            <a:ext cx="8229600" cy="4781128"/>
          </a:xfrm>
        </p:spPr>
        <p:txBody>
          <a:bodyPr>
            <a:normAutofit fontScale="92500" lnSpcReduction="20000"/>
          </a:bodyPr>
          <a:lstStyle/>
          <a:p>
            <a:r>
              <a:rPr lang="en-GB" dirty="0" smtClean="0"/>
              <a:t>Metaphors for networking</a:t>
            </a:r>
          </a:p>
          <a:p>
            <a:pPr lvl="1"/>
            <a:r>
              <a:rPr lang="en-GB" dirty="0" smtClean="0"/>
              <a:t>Weaving, knitting, embroidery</a:t>
            </a:r>
          </a:p>
          <a:p>
            <a:pPr lvl="1"/>
            <a:r>
              <a:rPr lang="en-GB" dirty="0" smtClean="0"/>
              <a:t>Collage, bricolage</a:t>
            </a:r>
          </a:p>
          <a:p>
            <a:pPr lvl="1"/>
            <a:r>
              <a:rPr lang="en-GB" dirty="0" smtClean="0"/>
              <a:t>Making, mending</a:t>
            </a:r>
          </a:p>
          <a:p>
            <a:pPr lvl="1"/>
            <a:r>
              <a:rPr lang="en-GB" dirty="0" smtClean="0"/>
              <a:t>Cooking</a:t>
            </a:r>
          </a:p>
          <a:p>
            <a:pPr lvl="1"/>
            <a:r>
              <a:rPr lang="en-GB" dirty="0" smtClean="0"/>
              <a:t>Gardening and growing </a:t>
            </a:r>
          </a:p>
          <a:p>
            <a:pPr lvl="1"/>
            <a:r>
              <a:rPr lang="en-GB" dirty="0" smtClean="0"/>
              <a:t>Dancing, especially on the ‘edge of chaos’</a:t>
            </a:r>
          </a:p>
          <a:p>
            <a:r>
              <a:rPr lang="en-GB" dirty="0" smtClean="0"/>
              <a:t>Juxtapositions, edges, serendipity</a:t>
            </a:r>
          </a:p>
          <a:p>
            <a:r>
              <a:rPr lang="en-GB" sz="3000" dirty="0" smtClean="0"/>
              <a:t>Complexity  models</a:t>
            </a:r>
            <a:r>
              <a:rPr lang="en-GB" sz="2600" dirty="0" smtClean="0"/>
              <a:t> </a:t>
            </a:r>
            <a:endParaRPr lang="en-GB" sz="2800" dirty="0" smtClean="0"/>
          </a:p>
          <a:p>
            <a:pPr lvl="1"/>
            <a:r>
              <a:rPr lang="en-GB" sz="2400" dirty="0" smtClean="0"/>
              <a:t>system of interacting elements, iterations, non-linear change, emergent properties – co-evolving ecologies able to self-organise and adapt to changing circumstances and disruption</a:t>
            </a:r>
            <a:endParaRPr lang="en-GB" dirty="0"/>
          </a:p>
        </p:txBody>
      </p:sp>
    </p:spTree>
    <p:extLst>
      <p:ext uri="{BB962C8B-B14F-4D97-AF65-F5344CB8AC3E}">
        <p14:creationId xmlns:p14="http://schemas.microsoft.com/office/powerpoint/2010/main" val="28177322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Reading and resources</a:t>
            </a:r>
            <a:endParaRPr lang="en-GB" b="1" dirty="0"/>
          </a:p>
        </p:txBody>
      </p:sp>
      <p:sp>
        <p:nvSpPr>
          <p:cNvPr id="3" name="Content Placeholder 2"/>
          <p:cNvSpPr>
            <a:spLocks noGrp="1"/>
          </p:cNvSpPr>
          <p:nvPr>
            <p:ph idx="1"/>
          </p:nvPr>
        </p:nvSpPr>
        <p:spPr>
          <a:xfrm>
            <a:off x="457200" y="1412776"/>
            <a:ext cx="8229600" cy="5112568"/>
          </a:xfrm>
        </p:spPr>
        <p:txBody>
          <a:bodyPr>
            <a:noAutofit/>
          </a:bodyPr>
          <a:lstStyle/>
          <a:p>
            <a:r>
              <a:rPr lang="en-GB" sz="2400" dirty="0" smtClean="0"/>
              <a:t>Gilchrist (2009) The well-connected community: a networking approach to community development, Policy Press</a:t>
            </a:r>
          </a:p>
          <a:p>
            <a:r>
              <a:rPr lang="en-GB" sz="2400" dirty="0"/>
              <a:t>Letcher and Perlow (2009) Community-based participatory research creates networks to improve well-being, American Journal of Preventative Medicine, vol 37</a:t>
            </a:r>
            <a:endParaRPr lang="en-GB" sz="2400" dirty="0" smtClean="0"/>
          </a:p>
          <a:p>
            <a:r>
              <a:rPr lang="en-GB" sz="2400" dirty="0" smtClean="0"/>
              <a:t>Christakis and Fowler (2010) Connected: the amazing power of social networks and how they shape our lives</a:t>
            </a:r>
          </a:p>
          <a:p>
            <a:r>
              <a:rPr lang="en-GB" sz="2400" dirty="0"/>
              <a:t>Morris and Gilchrist (2011) </a:t>
            </a:r>
            <a:r>
              <a:rPr lang="en-GB" sz="2400" i="1" dirty="0"/>
              <a:t>Communities connected: inclusion, participation and common purpose,</a:t>
            </a:r>
            <a:r>
              <a:rPr lang="en-GB" sz="2400" dirty="0"/>
              <a:t> London, </a:t>
            </a:r>
            <a:r>
              <a:rPr lang="en-GB" sz="2400" dirty="0" smtClean="0"/>
              <a:t>RSA</a:t>
            </a:r>
          </a:p>
          <a:p>
            <a:r>
              <a:rPr lang="en-GB" sz="2400" dirty="0"/>
              <a:t>Cottam (2011) Relational welfare – Soundings vol 48</a:t>
            </a:r>
            <a:endParaRPr lang="en-GB" sz="2400" dirty="0" smtClean="0"/>
          </a:p>
          <a:p>
            <a:r>
              <a:rPr lang="en-GB" sz="2400" dirty="0" smtClean="0"/>
              <a:t>Langford et al (2013) More than medicine: new services for people powered health, NESTA report</a:t>
            </a:r>
          </a:p>
          <a:p>
            <a:pPr marL="0" indent="0">
              <a:buNone/>
            </a:pPr>
            <a:endParaRPr lang="en-GB" sz="2400" dirty="0"/>
          </a:p>
          <a:p>
            <a:endParaRPr lang="en-GB" sz="2400" dirty="0"/>
          </a:p>
        </p:txBody>
      </p:sp>
    </p:spTree>
    <p:extLst>
      <p:ext uri="{BB962C8B-B14F-4D97-AF65-F5344CB8AC3E}">
        <p14:creationId xmlns:p14="http://schemas.microsoft.com/office/powerpoint/2010/main" val="2260970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712968" cy="1872208"/>
          </a:xfrm>
        </p:spPr>
        <p:txBody>
          <a:bodyPr>
            <a:normAutofit fontScale="90000"/>
          </a:bodyPr>
          <a:lstStyle/>
          <a:p>
            <a:r>
              <a:rPr lang="en-GB" b="1" dirty="0" smtClean="0"/>
              <a:t>Themes - </a:t>
            </a:r>
            <a:r>
              <a:rPr lang="en-GB" sz="4000" b="1" dirty="0" smtClean="0"/>
              <a:t>informal networking processes; health and well-being outcomes</a:t>
            </a:r>
            <a:endParaRPr lang="en-GB" b="1" dirty="0"/>
          </a:p>
        </p:txBody>
      </p:sp>
      <p:sp>
        <p:nvSpPr>
          <p:cNvPr id="3" name="Content Placeholder 2"/>
          <p:cNvSpPr>
            <a:spLocks noGrp="1"/>
          </p:cNvSpPr>
          <p:nvPr>
            <p:ph sz="half" idx="1"/>
          </p:nvPr>
        </p:nvSpPr>
        <p:spPr>
          <a:xfrm>
            <a:off x="457200" y="2060849"/>
            <a:ext cx="4038600" cy="4294076"/>
          </a:xfrm>
        </p:spPr>
        <p:txBody>
          <a:bodyPr>
            <a:normAutofit fontScale="85000" lnSpcReduction="20000"/>
          </a:bodyPr>
          <a:lstStyle/>
          <a:p>
            <a:pPr lvl="0"/>
            <a:r>
              <a:rPr lang="en-GB" sz="3300" dirty="0" smtClean="0"/>
              <a:t>Encounters, interactions </a:t>
            </a:r>
            <a:r>
              <a:rPr lang="en-GB" sz="3300" dirty="0"/>
              <a:t>and transactions</a:t>
            </a:r>
          </a:p>
          <a:p>
            <a:pPr lvl="0"/>
            <a:r>
              <a:rPr lang="en-GB" sz="3300" dirty="0"/>
              <a:t>Connections and </a:t>
            </a:r>
            <a:r>
              <a:rPr lang="en-GB" sz="3300" dirty="0" smtClean="0"/>
              <a:t>relationships</a:t>
            </a:r>
          </a:p>
          <a:p>
            <a:pPr lvl="0"/>
            <a:r>
              <a:rPr lang="en-GB" sz="3300" dirty="0" smtClean="0"/>
              <a:t>Reciprocity and trust</a:t>
            </a:r>
            <a:endParaRPr lang="en-GB" sz="3300" dirty="0"/>
          </a:p>
          <a:p>
            <a:pPr lvl="0"/>
            <a:r>
              <a:rPr lang="en-GB" sz="3300" dirty="0"/>
              <a:t>Social capital – </a:t>
            </a:r>
            <a:r>
              <a:rPr lang="en-GB" sz="3300" dirty="0" smtClean="0"/>
              <a:t>networks, norms</a:t>
            </a:r>
          </a:p>
          <a:p>
            <a:pPr lvl="0"/>
            <a:r>
              <a:rPr lang="en-GB" sz="3300" dirty="0"/>
              <a:t>Social </a:t>
            </a:r>
            <a:r>
              <a:rPr lang="en-GB" sz="3300" dirty="0" smtClean="0"/>
              <a:t>participation</a:t>
            </a:r>
          </a:p>
          <a:p>
            <a:pPr lvl="0"/>
            <a:r>
              <a:rPr lang="en-GB" sz="3300" dirty="0"/>
              <a:t>Tackling </a:t>
            </a:r>
            <a:r>
              <a:rPr lang="en-GB" sz="3300" dirty="0" smtClean="0"/>
              <a:t>isolation, loneliness and low/loss of status</a:t>
            </a:r>
          </a:p>
          <a:p>
            <a:pPr lvl="0"/>
            <a:endParaRPr lang="en-GB" dirty="0"/>
          </a:p>
        </p:txBody>
      </p:sp>
      <p:sp>
        <p:nvSpPr>
          <p:cNvPr id="4" name="Content Placeholder 3"/>
          <p:cNvSpPr>
            <a:spLocks noGrp="1"/>
          </p:cNvSpPr>
          <p:nvPr>
            <p:ph sz="half" idx="2"/>
          </p:nvPr>
        </p:nvSpPr>
        <p:spPr>
          <a:xfrm>
            <a:off x="4648200" y="1950721"/>
            <a:ext cx="4038600" cy="4404204"/>
          </a:xfrm>
        </p:spPr>
        <p:txBody>
          <a:bodyPr>
            <a:noAutofit/>
          </a:bodyPr>
          <a:lstStyle/>
          <a:p>
            <a:r>
              <a:rPr lang="en-GB" sz="2400" dirty="0" smtClean="0"/>
              <a:t>Empathy </a:t>
            </a:r>
            <a:r>
              <a:rPr lang="en-GB" sz="2400" dirty="0"/>
              <a:t>and shared ‘belonging’ </a:t>
            </a:r>
          </a:p>
          <a:p>
            <a:pPr lvl="1"/>
            <a:r>
              <a:rPr lang="en-GB" sz="2000" dirty="0"/>
              <a:t>compassion and solidarity</a:t>
            </a:r>
          </a:p>
          <a:p>
            <a:r>
              <a:rPr lang="en-GB" sz="2400" dirty="0"/>
              <a:t>Spanning boundaries </a:t>
            </a:r>
          </a:p>
          <a:p>
            <a:pPr lvl="1"/>
            <a:r>
              <a:rPr lang="en-GB" sz="2000" dirty="0" smtClean="0"/>
              <a:t>E.g. </a:t>
            </a:r>
            <a:r>
              <a:rPr lang="en-GB" sz="2000" dirty="0"/>
              <a:t>generational or cultural</a:t>
            </a:r>
          </a:p>
          <a:p>
            <a:r>
              <a:rPr lang="en-GB" sz="2400" dirty="0"/>
              <a:t>Overcoming barriers </a:t>
            </a:r>
          </a:p>
          <a:p>
            <a:pPr lvl="1"/>
            <a:r>
              <a:rPr lang="en-GB" sz="2000" dirty="0"/>
              <a:t>E.g. prejudice and discrimination; </a:t>
            </a:r>
            <a:r>
              <a:rPr lang="en-GB" sz="2000" dirty="0" smtClean="0"/>
              <a:t>language</a:t>
            </a:r>
          </a:p>
          <a:p>
            <a:r>
              <a:rPr lang="en-GB" sz="2400" dirty="0" smtClean="0"/>
              <a:t>Reduced use of health services </a:t>
            </a:r>
          </a:p>
          <a:p>
            <a:r>
              <a:rPr lang="en-GB" sz="2400" dirty="0" smtClean="0"/>
              <a:t>Better reported health and mood</a:t>
            </a:r>
            <a:endParaRPr lang="en-GB" sz="2400" dirty="0"/>
          </a:p>
        </p:txBody>
      </p:sp>
    </p:spTree>
    <p:extLst>
      <p:ext uri="{BB962C8B-B14F-4D97-AF65-F5344CB8AC3E}">
        <p14:creationId xmlns:p14="http://schemas.microsoft.com/office/powerpoint/2010/main" val="858452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Network effects – evidence base</a:t>
            </a:r>
            <a:endParaRPr lang="en-GB" b="1" dirty="0"/>
          </a:p>
        </p:txBody>
      </p:sp>
      <p:sp>
        <p:nvSpPr>
          <p:cNvPr id="3" name="Content Placeholder 2"/>
          <p:cNvSpPr>
            <a:spLocks noGrp="1"/>
          </p:cNvSpPr>
          <p:nvPr>
            <p:ph idx="1"/>
          </p:nvPr>
        </p:nvSpPr>
        <p:spPr>
          <a:xfrm>
            <a:off x="457200" y="1600200"/>
            <a:ext cx="8229600" cy="4925144"/>
          </a:xfrm>
        </p:spPr>
        <p:txBody>
          <a:bodyPr>
            <a:normAutofit/>
          </a:bodyPr>
          <a:lstStyle/>
          <a:p>
            <a:r>
              <a:rPr lang="en-GB" dirty="0" smtClean="0"/>
              <a:t>Framlington study </a:t>
            </a:r>
          </a:p>
          <a:p>
            <a:pPr lvl="1"/>
            <a:r>
              <a:rPr lang="en-GB" dirty="0" smtClean="0"/>
              <a:t>vast sample and longitudinal data</a:t>
            </a:r>
          </a:p>
          <a:p>
            <a:r>
              <a:rPr lang="en-GB" dirty="0" smtClean="0"/>
              <a:t>Social capital </a:t>
            </a:r>
          </a:p>
          <a:p>
            <a:pPr lvl="1"/>
            <a:r>
              <a:rPr lang="en-GB" dirty="0" smtClean="0"/>
              <a:t>bonding, bridging and linking</a:t>
            </a:r>
          </a:p>
          <a:p>
            <a:r>
              <a:rPr lang="en-GB" dirty="0" smtClean="0"/>
              <a:t>Peer pressure – good and bad experiences</a:t>
            </a:r>
          </a:p>
          <a:p>
            <a:pPr lvl="1"/>
            <a:r>
              <a:rPr lang="en-GB" dirty="0" smtClean="0"/>
              <a:t>Support and encouragement </a:t>
            </a:r>
          </a:p>
          <a:p>
            <a:pPr lvl="1"/>
            <a:r>
              <a:rPr lang="en-GB" dirty="0" smtClean="0"/>
              <a:t>Social norms/cultural traditions</a:t>
            </a:r>
          </a:p>
          <a:p>
            <a:pPr lvl="1"/>
            <a:r>
              <a:rPr lang="en-GB" dirty="0" smtClean="0"/>
              <a:t>Lifestyle changes – exercise and socialising</a:t>
            </a:r>
          </a:p>
          <a:p>
            <a:pPr lvl="1"/>
            <a:r>
              <a:rPr lang="en-GB" dirty="0" smtClean="0"/>
              <a:t>Maintaining damaging habits</a:t>
            </a:r>
          </a:p>
          <a:p>
            <a:pPr lvl="1"/>
            <a:endParaRPr lang="en-GB" dirty="0" smtClean="0"/>
          </a:p>
          <a:p>
            <a:pPr marL="0" indent="0">
              <a:buNone/>
            </a:pPr>
            <a:endParaRPr lang="en-GB" dirty="0" smtClean="0"/>
          </a:p>
          <a:p>
            <a:endParaRPr lang="en-GB" dirty="0"/>
          </a:p>
        </p:txBody>
      </p:sp>
    </p:spTree>
    <p:extLst>
      <p:ext uri="{BB962C8B-B14F-4D97-AF65-F5344CB8AC3E}">
        <p14:creationId xmlns:p14="http://schemas.microsoft.com/office/powerpoint/2010/main" val="3585408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I</a:t>
            </a:r>
            <a:r>
              <a:rPr lang="en-GB" b="1" dirty="0" smtClean="0"/>
              <a:t>ndividual and collective benefits</a:t>
            </a:r>
            <a:endParaRPr lang="en-GB" b="1" dirty="0"/>
          </a:p>
        </p:txBody>
      </p:sp>
      <p:sp>
        <p:nvSpPr>
          <p:cNvPr id="4" name="Content Placeholder 3"/>
          <p:cNvSpPr>
            <a:spLocks noGrp="1"/>
          </p:cNvSpPr>
          <p:nvPr>
            <p:ph sz="half" idx="1"/>
          </p:nvPr>
        </p:nvSpPr>
        <p:spPr/>
        <p:txBody>
          <a:bodyPr>
            <a:normAutofit fontScale="85000" lnSpcReduction="10000"/>
          </a:bodyPr>
          <a:lstStyle/>
          <a:p>
            <a:r>
              <a:rPr lang="en-GB" dirty="0" smtClean="0"/>
              <a:t>Esteem</a:t>
            </a:r>
          </a:p>
          <a:p>
            <a:r>
              <a:rPr lang="en-GB" dirty="0" smtClean="0"/>
              <a:t>Self-respect</a:t>
            </a:r>
          </a:p>
          <a:p>
            <a:r>
              <a:rPr lang="en-GB" dirty="0" smtClean="0"/>
              <a:t>Entitlement</a:t>
            </a:r>
          </a:p>
          <a:p>
            <a:r>
              <a:rPr lang="en-GB" dirty="0" smtClean="0"/>
              <a:t>Confidence</a:t>
            </a:r>
          </a:p>
          <a:p>
            <a:r>
              <a:rPr lang="en-GB" dirty="0" smtClean="0"/>
              <a:t>Sense of control</a:t>
            </a:r>
          </a:p>
          <a:p>
            <a:r>
              <a:rPr lang="en-GB" dirty="0" smtClean="0"/>
              <a:t>Self-care and respect</a:t>
            </a:r>
          </a:p>
          <a:p>
            <a:r>
              <a:rPr lang="en-GB" dirty="0" smtClean="0"/>
              <a:t>Signposting – diverse routes and referrals for info, advice and /or treatment</a:t>
            </a:r>
          </a:p>
          <a:p>
            <a:r>
              <a:rPr lang="en-GB" dirty="0" smtClean="0"/>
              <a:t>Behaviour change</a:t>
            </a:r>
          </a:p>
          <a:p>
            <a:r>
              <a:rPr lang="en-GB" dirty="0" smtClean="0"/>
              <a:t>Reduced isolation</a:t>
            </a:r>
            <a:endParaRPr lang="en-GB" dirty="0"/>
          </a:p>
        </p:txBody>
      </p:sp>
      <p:sp>
        <p:nvSpPr>
          <p:cNvPr id="5" name="Content Placeholder 4"/>
          <p:cNvSpPr>
            <a:spLocks noGrp="1"/>
          </p:cNvSpPr>
          <p:nvPr>
            <p:ph sz="half" idx="2"/>
          </p:nvPr>
        </p:nvSpPr>
        <p:spPr/>
        <p:txBody>
          <a:bodyPr>
            <a:normAutofit fontScale="85000" lnSpcReduction="10000"/>
          </a:bodyPr>
          <a:lstStyle/>
          <a:p>
            <a:r>
              <a:rPr lang="en-GB" dirty="0" smtClean="0"/>
              <a:t>Community activities</a:t>
            </a:r>
          </a:p>
          <a:p>
            <a:r>
              <a:rPr lang="en-GB" dirty="0" smtClean="0"/>
              <a:t>Influence/voice</a:t>
            </a:r>
          </a:p>
          <a:p>
            <a:pPr lvl="1"/>
            <a:r>
              <a:rPr lang="en-GB" dirty="0" smtClean="0"/>
              <a:t>Campaigning</a:t>
            </a:r>
          </a:p>
          <a:p>
            <a:pPr lvl="1"/>
            <a:r>
              <a:rPr lang="en-GB" dirty="0" smtClean="0"/>
              <a:t>Consultation</a:t>
            </a:r>
          </a:p>
          <a:p>
            <a:pPr lvl="1"/>
            <a:r>
              <a:rPr lang="en-GB" dirty="0" smtClean="0"/>
              <a:t>Control</a:t>
            </a:r>
          </a:p>
          <a:p>
            <a:r>
              <a:rPr lang="en-GB" dirty="0" smtClean="0"/>
              <a:t>Better or more accessible services</a:t>
            </a:r>
          </a:p>
          <a:p>
            <a:r>
              <a:rPr lang="en-GB" dirty="0" smtClean="0"/>
              <a:t>Availability of informal care</a:t>
            </a:r>
          </a:p>
          <a:p>
            <a:pPr marL="0" indent="0">
              <a:buNone/>
            </a:pPr>
            <a:endParaRPr lang="en-GB" dirty="0"/>
          </a:p>
          <a:p>
            <a:pPr marL="0" indent="0">
              <a:buNone/>
            </a:pPr>
            <a:r>
              <a:rPr lang="en-GB" b="1" dirty="0" smtClean="0"/>
              <a:t>Improved health and happiness</a:t>
            </a:r>
          </a:p>
          <a:p>
            <a:pPr marL="0" indent="0">
              <a:buNone/>
            </a:pPr>
            <a:r>
              <a:rPr lang="en-GB" b="1" dirty="0" smtClean="0"/>
              <a:t>Empathy and generosity</a:t>
            </a:r>
            <a:endParaRPr lang="en-GB" b="1" dirty="0"/>
          </a:p>
        </p:txBody>
      </p:sp>
    </p:spTree>
    <p:extLst>
      <p:ext uri="{BB962C8B-B14F-4D97-AF65-F5344CB8AC3E}">
        <p14:creationId xmlns:p14="http://schemas.microsoft.com/office/powerpoint/2010/main" val="4124529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Wider impact/outcomes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Collective efficacy – empowerment </a:t>
            </a:r>
          </a:p>
          <a:p>
            <a:pPr lvl="1"/>
            <a:r>
              <a:rPr lang="en-GB" dirty="0" smtClean="0"/>
              <a:t>Bradford sewing group became a campaigning body</a:t>
            </a:r>
          </a:p>
          <a:p>
            <a:r>
              <a:rPr lang="en-GB" dirty="0" smtClean="0"/>
              <a:t>Resilience</a:t>
            </a:r>
          </a:p>
          <a:p>
            <a:r>
              <a:rPr lang="en-GB" dirty="0" smtClean="0"/>
              <a:t>Community capacity and presence</a:t>
            </a:r>
          </a:p>
          <a:p>
            <a:r>
              <a:rPr lang="en-GB" dirty="0" smtClean="0"/>
              <a:t>Social identity</a:t>
            </a:r>
          </a:p>
          <a:p>
            <a:pPr lvl="1"/>
            <a:r>
              <a:rPr lang="en-GB" dirty="0" smtClean="0"/>
              <a:t>Pride and compassion</a:t>
            </a:r>
          </a:p>
          <a:p>
            <a:r>
              <a:rPr lang="en-GB" dirty="0" smtClean="0"/>
              <a:t>Solidarity</a:t>
            </a:r>
          </a:p>
          <a:p>
            <a:r>
              <a:rPr lang="en-GB" dirty="0" smtClean="0"/>
              <a:t>Greater cohesion and understanding</a:t>
            </a:r>
          </a:p>
          <a:p>
            <a:pPr lvl="1"/>
            <a:r>
              <a:rPr lang="en-GB" dirty="0" smtClean="0"/>
              <a:t>Less prejudice and antagonism , especially for stigmatised or marginalised groups</a:t>
            </a:r>
          </a:p>
          <a:p>
            <a:r>
              <a:rPr lang="en-GB" dirty="0"/>
              <a:t>Shared norms and raised </a:t>
            </a:r>
            <a:r>
              <a:rPr lang="en-GB" dirty="0" smtClean="0"/>
              <a:t>expectations</a:t>
            </a:r>
          </a:p>
          <a:p>
            <a:r>
              <a:rPr lang="en-GB" dirty="0" smtClean="0"/>
              <a:t>Affordable and accessible routes to care and welfare</a:t>
            </a:r>
            <a:endParaRPr lang="en-GB" dirty="0"/>
          </a:p>
        </p:txBody>
      </p:sp>
    </p:spTree>
    <p:extLst>
      <p:ext uri="{BB962C8B-B14F-4D97-AF65-F5344CB8AC3E}">
        <p14:creationId xmlns:p14="http://schemas.microsoft.com/office/powerpoint/2010/main" val="1233222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b="1" dirty="0" smtClean="0"/>
              <a:t>Examples</a:t>
            </a:r>
            <a:endParaRPr lang="en-GB" sz="6000" b="1" dirty="0"/>
          </a:p>
        </p:txBody>
      </p:sp>
      <p:sp>
        <p:nvSpPr>
          <p:cNvPr id="3" name="Content Placeholder 2"/>
          <p:cNvSpPr>
            <a:spLocks noGrp="1"/>
          </p:cNvSpPr>
          <p:nvPr>
            <p:ph idx="1"/>
          </p:nvPr>
        </p:nvSpPr>
        <p:spPr/>
        <p:txBody>
          <a:bodyPr>
            <a:normAutofit fontScale="92500" lnSpcReduction="20000"/>
          </a:bodyPr>
          <a:lstStyle/>
          <a:p>
            <a:r>
              <a:rPr lang="en-GB" dirty="0" smtClean="0"/>
              <a:t>Craftspace</a:t>
            </a:r>
            <a:r>
              <a:rPr lang="en-GB" dirty="0"/>
              <a:t> </a:t>
            </a:r>
            <a:r>
              <a:rPr lang="en-GB" dirty="0" smtClean="0"/>
              <a:t>– www.craftspace.co.uk</a:t>
            </a:r>
          </a:p>
          <a:p>
            <a:pPr lvl="1"/>
            <a:r>
              <a:rPr lang="en-GB" dirty="0" smtClean="0"/>
              <a:t>Projects include Shelanu (refugee and migrant women sharing skills and stories) and Craft in Mind – (young people talking about mental health)  </a:t>
            </a:r>
          </a:p>
          <a:p>
            <a:r>
              <a:rPr lang="en-GB" dirty="0" smtClean="0"/>
              <a:t>Community exchanges and currencies, such as LETS or Timebanks </a:t>
            </a:r>
            <a:r>
              <a:rPr lang="en-GB" dirty="0"/>
              <a:t>- </a:t>
            </a:r>
            <a:r>
              <a:rPr lang="en-GB" dirty="0" smtClean="0">
                <a:hlinkClick r:id="rId2"/>
              </a:rPr>
              <a:t>www.timebanking.org</a:t>
            </a:r>
            <a:endParaRPr lang="en-GB" dirty="0" smtClean="0"/>
          </a:p>
          <a:p>
            <a:r>
              <a:rPr lang="en-GB" dirty="0" smtClean="0"/>
              <a:t>Southwark circle - www.southwarkcircle.org.uk – as promoted by Participle</a:t>
            </a:r>
            <a:endParaRPr lang="en-GB" dirty="0"/>
          </a:p>
          <a:p>
            <a:r>
              <a:rPr lang="en-GB" dirty="0" smtClean="0"/>
              <a:t>‘Men in sheds</a:t>
            </a:r>
            <a:r>
              <a:rPr lang="en-GB" dirty="0"/>
              <a:t>’ </a:t>
            </a:r>
            <a:r>
              <a:rPr lang="en-GB" dirty="0" smtClean="0"/>
              <a:t>– www.menssheds.org.uk</a:t>
            </a:r>
          </a:p>
          <a:p>
            <a:r>
              <a:rPr lang="en-GB" dirty="0" smtClean="0"/>
              <a:t>Community hub with social/craft activities</a:t>
            </a:r>
          </a:p>
          <a:p>
            <a:pPr marL="457200" lvl="1" indent="0">
              <a:buNone/>
            </a:pPr>
            <a:r>
              <a:rPr lang="en-GB" dirty="0" smtClean="0"/>
              <a:t>– Lambeth Mosaic - www.mosaic-clubhouse.org</a:t>
            </a:r>
            <a:endParaRPr lang="en-GB" dirty="0"/>
          </a:p>
        </p:txBody>
      </p:sp>
    </p:spTree>
    <p:extLst>
      <p:ext uri="{BB962C8B-B14F-4D97-AF65-F5344CB8AC3E}">
        <p14:creationId xmlns:p14="http://schemas.microsoft.com/office/powerpoint/2010/main" val="3059629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600" b="1" dirty="0"/>
              <a:t>‘Men in sheds’</a:t>
            </a:r>
          </a:p>
        </p:txBody>
      </p:sp>
      <p:sp>
        <p:nvSpPr>
          <p:cNvPr id="3" name="Content Placeholder 2"/>
          <p:cNvSpPr>
            <a:spLocks noGrp="1"/>
          </p:cNvSpPr>
          <p:nvPr>
            <p:ph sz="half" idx="1"/>
          </p:nvPr>
        </p:nvSpPr>
        <p:spPr/>
        <p:txBody>
          <a:bodyPr>
            <a:noAutofit/>
          </a:bodyPr>
          <a:lstStyle/>
          <a:p>
            <a:r>
              <a:rPr lang="en-GB" sz="2400" dirty="0" smtClean="0"/>
              <a:t>Australian origins</a:t>
            </a:r>
          </a:p>
          <a:p>
            <a:r>
              <a:rPr lang="en-GB" sz="2400" dirty="0" smtClean="0"/>
              <a:t>Aimed at older men but open to all (‘shedders’)</a:t>
            </a:r>
          </a:p>
          <a:p>
            <a:r>
              <a:rPr lang="en-GB" sz="2400" dirty="0" smtClean="0"/>
              <a:t>Banter, chat</a:t>
            </a:r>
          </a:p>
          <a:p>
            <a:r>
              <a:rPr lang="en-GB" sz="2400" dirty="0" smtClean="0"/>
              <a:t>Own interest or community projects</a:t>
            </a:r>
            <a:endParaRPr lang="en-GB" sz="2000" dirty="0"/>
          </a:p>
          <a:p>
            <a:pPr marL="57150" indent="0">
              <a:buNone/>
            </a:pPr>
            <a:endParaRPr lang="en-GB" sz="2000" b="1" i="1" dirty="0" smtClean="0"/>
          </a:p>
          <a:p>
            <a:pPr marL="57150" indent="0">
              <a:buNone/>
            </a:pPr>
            <a:r>
              <a:rPr lang="en-GB" sz="2000" b="1" i="1" dirty="0" smtClean="0"/>
              <a:t>“</a:t>
            </a:r>
            <a:r>
              <a:rPr lang="en-GB" sz="2000" b="1" i="1" dirty="0"/>
              <a:t>Fixing, making and re-using materials has given me the motivation to improve my rented home. It improved my mental state and it gave me hope.“</a:t>
            </a:r>
            <a:r>
              <a:rPr lang="en-GB" sz="2000" dirty="0"/>
              <a:t> </a:t>
            </a:r>
            <a:r>
              <a:rPr lang="en-GB" sz="2000" b="1" i="1" dirty="0"/>
              <a:t>John</a:t>
            </a:r>
            <a:endParaRPr lang="en-GB" sz="2000" dirty="0"/>
          </a:p>
        </p:txBody>
      </p:sp>
      <p:sp>
        <p:nvSpPr>
          <p:cNvPr id="4" name="Content Placeholder 3"/>
          <p:cNvSpPr>
            <a:spLocks noGrp="1"/>
          </p:cNvSpPr>
          <p:nvPr>
            <p:ph sz="half" idx="2"/>
          </p:nvPr>
        </p:nvSpPr>
        <p:spPr/>
        <p:txBody>
          <a:bodyPr>
            <a:normAutofit fontScale="40000" lnSpcReduction="20000"/>
          </a:bodyPr>
          <a:lstStyle/>
          <a:p>
            <a:r>
              <a:rPr lang="en-GB" sz="5000" i="1" dirty="0"/>
              <a:t>Whichever activities are pursued the essence of a Shed is not a building, which some don’t have, but the network of relationships between the members</a:t>
            </a:r>
            <a:r>
              <a:rPr lang="en-GB" sz="5000" dirty="0" smtClean="0"/>
              <a:t>. </a:t>
            </a:r>
            <a:r>
              <a:rPr lang="en-GB" sz="5000" dirty="0"/>
              <a:t>From </a:t>
            </a:r>
            <a:r>
              <a:rPr lang="en-GB" sz="5000" dirty="0">
                <a:hlinkClick r:id="rId2"/>
              </a:rPr>
              <a:t>http://</a:t>
            </a:r>
            <a:r>
              <a:rPr lang="en-GB" sz="5000" dirty="0" smtClean="0">
                <a:hlinkClick r:id="rId2"/>
              </a:rPr>
              <a:t>menssheds.org.uk/</a:t>
            </a:r>
            <a:endParaRPr lang="en-GB" sz="5000" dirty="0" smtClean="0"/>
          </a:p>
          <a:p>
            <a:r>
              <a:rPr lang="en-GB" sz="5000" dirty="0" smtClean="0"/>
              <a:t>UK association  formed a year ago and launched last November</a:t>
            </a:r>
          </a:p>
          <a:p>
            <a:r>
              <a:rPr lang="en-GB" sz="5000" dirty="0"/>
              <a:t>Age UK pilots, now many more running across the country (approx. 60) </a:t>
            </a:r>
            <a:endParaRPr lang="en-GB" sz="5000" dirty="0" smtClean="0"/>
          </a:p>
          <a:p>
            <a:r>
              <a:rPr lang="en-GB" sz="5000" dirty="0" smtClean="0"/>
              <a:t>Volunteer run, generating income through sales</a:t>
            </a:r>
          </a:p>
          <a:p>
            <a:r>
              <a:rPr lang="en-GB" sz="5000" dirty="0" smtClean="0"/>
              <a:t>Spin-off activities – community links and groups (e.g. walking)</a:t>
            </a:r>
            <a:endParaRPr lang="en-GB" sz="2900" dirty="0" smtClean="0"/>
          </a:p>
          <a:p>
            <a:endParaRPr lang="en-GB" sz="2400" dirty="0"/>
          </a:p>
        </p:txBody>
      </p:sp>
    </p:spTree>
    <p:extLst>
      <p:ext uri="{BB962C8B-B14F-4D97-AF65-F5344CB8AC3E}">
        <p14:creationId xmlns:p14="http://schemas.microsoft.com/office/powerpoint/2010/main" val="1007966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Mosaic club house - Lambeth</a:t>
            </a:r>
            <a:endParaRPr lang="en-GB" b="1" dirty="0"/>
          </a:p>
        </p:txBody>
      </p:sp>
      <p:sp>
        <p:nvSpPr>
          <p:cNvPr id="3" name="Content Placeholder 2"/>
          <p:cNvSpPr>
            <a:spLocks noGrp="1"/>
          </p:cNvSpPr>
          <p:nvPr>
            <p:ph sz="half" idx="1"/>
          </p:nvPr>
        </p:nvSpPr>
        <p:spPr>
          <a:xfrm>
            <a:off x="457200" y="1600200"/>
            <a:ext cx="4038600" cy="4925143"/>
          </a:xfrm>
        </p:spPr>
        <p:txBody>
          <a:bodyPr>
            <a:normAutofit fontScale="32500" lnSpcReduction="20000"/>
          </a:bodyPr>
          <a:lstStyle/>
          <a:p>
            <a:pPr marL="0" indent="0">
              <a:buNone/>
            </a:pPr>
            <a:r>
              <a:rPr lang="en-GB" sz="3200" i="1" dirty="0" smtClean="0"/>
              <a:t>“</a:t>
            </a:r>
            <a:r>
              <a:rPr lang="en-GB" sz="6200" i="1" dirty="0" smtClean="0"/>
              <a:t>We </a:t>
            </a:r>
            <a:r>
              <a:rPr lang="en-GB" sz="6200" i="1" dirty="0"/>
              <a:t>believe that the combination of meaningful activities, engaging relationships and fun experiences keeps people well and out of hospital, and that the more our members involve themselves in the running of the clubhouse, the better they feel</a:t>
            </a:r>
            <a:r>
              <a:rPr lang="en-GB" sz="6200" i="1" dirty="0" smtClean="0"/>
              <a:t>.”</a:t>
            </a:r>
          </a:p>
          <a:p>
            <a:pPr marL="0" indent="0">
              <a:buNone/>
            </a:pPr>
            <a:endParaRPr lang="en-GB" sz="6200" i="1" dirty="0" smtClean="0"/>
          </a:p>
          <a:p>
            <a:pPr marL="0" indent="0">
              <a:buNone/>
            </a:pPr>
            <a:r>
              <a:rPr lang="en-GB" sz="6200" i="1" dirty="0" smtClean="0"/>
              <a:t>Linda: “At </a:t>
            </a:r>
            <a:r>
              <a:rPr lang="en-GB" sz="6200" i="1" dirty="0"/>
              <a:t>first I thought it would be like every other place that claims to help people with mental illness, but I’m glad to tell you I was wrong. Mosaic Clubhouse has been an amazing place to come to every day, and what keeps me coming back most of all is the relationships I have forged</a:t>
            </a:r>
            <a:r>
              <a:rPr lang="en-GB" sz="6200" i="1" dirty="0" smtClean="0"/>
              <a:t>.”</a:t>
            </a:r>
            <a:endParaRPr lang="en-GB" sz="6200" i="1" dirty="0"/>
          </a:p>
        </p:txBody>
      </p:sp>
      <p:sp>
        <p:nvSpPr>
          <p:cNvPr id="4" name="Content Placeholder 3"/>
          <p:cNvSpPr>
            <a:spLocks noGrp="1"/>
          </p:cNvSpPr>
          <p:nvPr>
            <p:ph sz="half" idx="2"/>
          </p:nvPr>
        </p:nvSpPr>
        <p:spPr>
          <a:xfrm>
            <a:off x="4648200" y="1600200"/>
            <a:ext cx="4038600" cy="4565103"/>
          </a:xfrm>
        </p:spPr>
        <p:txBody>
          <a:bodyPr>
            <a:normAutofit fontScale="32500" lnSpcReduction="20000"/>
          </a:bodyPr>
          <a:lstStyle/>
          <a:p>
            <a:r>
              <a:rPr lang="en-GB" sz="7400" dirty="0" smtClean="0"/>
              <a:t>People with mental health difficulties</a:t>
            </a:r>
          </a:p>
          <a:p>
            <a:r>
              <a:rPr lang="en-GB" sz="7400" dirty="0" smtClean="0"/>
              <a:t>Members not</a:t>
            </a:r>
            <a:r>
              <a:rPr lang="en-GB" sz="6000" dirty="0" smtClean="0"/>
              <a:t> ‘patients’ , ‘service users’ or clients</a:t>
            </a:r>
          </a:p>
          <a:p>
            <a:r>
              <a:rPr lang="en-GB" sz="6000" dirty="0" smtClean="0"/>
              <a:t>Supportive environment</a:t>
            </a:r>
          </a:p>
          <a:p>
            <a:r>
              <a:rPr lang="en-GB" sz="6000" dirty="0" smtClean="0"/>
              <a:t>Psycho-social rehabilitation</a:t>
            </a:r>
          </a:p>
          <a:p>
            <a:r>
              <a:rPr lang="en-GB" sz="6000" dirty="0" smtClean="0"/>
              <a:t>Access to information, advice and practical help</a:t>
            </a:r>
          </a:p>
          <a:p>
            <a:r>
              <a:rPr lang="en-GB" sz="6000" dirty="0" smtClean="0"/>
              <a:t>Structured activities with training – gardening, cooking, hospitality</a:t>
            </a:r>
          </a:p>
          <a:p>
            <a:r>
              <a:rPr lang="en-GB" sz="6000" dirty="0" smtClean="0"/>
              <a:t>Informal, shared space – e.g.</a:t>
            </a:r>
          </a:p>
          <a:p>
            <a:pPr lvl="1"/>
            <a:r>
              <a:rPr lang="en-GB" sz="6000" dirty="0" smtClean="0"/>
              <a:t>choir, </a:t>
            </a:r>
          </a:p>
          <a:p>
            <a:pPr lvl="1"/>
            <a:r>
              <a:rPr lang="en-GB" sz="6000" dirty="0" smtClean="0"/>
              <a:t>creative writing, </a:t>
            </a:r>
          </a:p>
          <a:p>
            <a:pPr lvl="1"/>
            <a:r>
              <a:rPr lang="en-GB" sz="6000" dirty="0" smtClean="0"/>
              <a:t>cycling</a:t>
            </a:r>
            <a:endParaRPr lang="en-GB" sz="6000" dirty="0"/>
          </a:p>
        </p:txBody>
      </p:sp>
    </p:spTree>
    <p:extLst>
      <p:ext uri="{BB962C8B-B14F-4D97-AF65-F5344CB8AC3E}">
        <p14:creationId xmlns:p14="http://schemas.microsoft.com/office/powerpoint/2010/main" val="12152547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Opportunities</a:t>
            </a:r>
            <a:endParaRPr lang="en-GB" b="1" dirty="0"/>
          </a:p>
        </p:txBody>
      </p:sp>
      <p:sp>
        <p:nvSpPr>
          <p:cNvPr id="3" name="Content Placeholder 2"/>
          <p:cNvSpPr>
            <a:spLocks noGrp="1"/>
          </p:cNvSpPr>
          <p:nvPr>
            <p:ph sz="half" idx="1"/>
          </p:nvPr>
        </p:nvSpPr>
        <p:spPr/>
        <p:txBody>
          <a:bodyPr>
            <a:normAutofit fontScale="77500" lnSpcReduction="20000"/>
          </a:bodyPr>
          <a:lstStyle/>
          <a:p>
            <a:r>
              <a:rPr lang="en-GB" dirty="0" smtClean="0"/>
              <a:t>Self-help groups</a:t>
            </a:r>
            <a:endParaRPr lang="en-GB" dirty="0"/>
          </a:p>
          <a:p>
            <a:r>
              <a:rPr lang="en-GB" dirty="0"/>
              <a:t>Mentoring/coaching</a:t>
            </a:r>
          </a:p>
          <a:p>
            <a:r>
              <a:rPr lang="en-GB" dirty="0"/>
              <a:t>Pro-active </a:t>
            </a:r>
            <a:r>
              <a:rPr lang="en-GB" dirty="0" smtClean="0"/>
              <a:t>reach</a:t>
            </a:r>
          </a:p>
          <a:p>
            <a:r>
              <a:rPr lang="en-GB" dirty="0" smtClean="0"/>
              <a:t>Conversations:</a:t>
            </a:r>
          </a:p>
          <a:p>
            <a:pPr lvl="1"/>
            <a:r>
              <a:rPr lang="en-GB" dirty="0" smtClean="0"/>
              <a:t>Shoulder to shoulder, and</a:t>
            </a:r>
          </a:p>
          <a:p>
            <a:pPr lvl="1"/>
            <a:r>
              <a:rPr lang="en-GB" dirty="0" smtClean="0"/>
              <a:t>Face to face</a:t>
            </a:r>
          </a:p>
          <a:p>
            <a:pPr lvl="1"/>
            <a:r>
              <a:rPr lang="en-GB" dirty="0" smtClean="0"/>
              <a:t>Talking, listening, reflecting </a:t>
            </a:r>
          </a:p>
          <a:p>
            <a:endParaRPr lang="en-GB" dirty="0" smtClean="0"/>
          </a:p>
          <a:p>
            <a:r>
              <a:rPr lang="en-GB" dirty="0" smtClean="0"/>
              <a:t>Discovering capabilities</a:t>
            </a:r>
          </a:p>
          <a:p>
            <a:r>
              <a:rPr lang="en-GB" dirty="0" smtClean="0"/>
              <a:t>Finding common cause</a:t>
            </a:r>
          </a:p>
          <a:p>
            <a:r>
              <a:rPr lang="en-GB" dirty="0" smtClean="0"/>
              <a:t>Social media and global connections </a:t>
            </a:r>
          </a:p>
          <a:p>
            <a:pPr marL="0" indent="0">
              <a:buNone/>
            </a:pPr>
            <a:endParaRPr lang="en-GB" b="1" dirty="0"/>
          </a:p>
          <a:p>
            <a:endParaRPr lang="en-GB" dirty="0"/>
          </a:p>
          <a:p>
            <a:endParaRPr lang="en-GB" b="1" dirty="0"/>
          </a:p>
        </p:txBody>
      </p:sp>
      <p:sp>
        <p:nvSpPr>
          <p:cNvPr id="4" name="Content Placeholder 3"/>
          <p:cNvSpPr>
            <a:spLocks noGrp="1"/>
          </p:cNvSpPr>
          <p:nvPr>
            <p:ph sz="half" idx="2"/>
          </p:nvPr>
        </p:nvSpPr>
        <p:spPr/>
        <p:txBody>
          <a:bodyPr>
            <a:normAutofit fontScale="77500" lnSpcReduction="20000"/>
          </a:bodyPr>
          <a:lstStyle/>
          <a:p>
            <a:r>
              <a:rPr lang="en-GB" dirty="0" smtClean="0"/>
              <a:t>Connected-ness</a:t>
            </a:r>
          </a:p>
          <a:p>
            <a:r>
              <a:rPr lang="en-GB" dirty="0" smtClean="0"/>
              <a:t>Social re-configurations</a:t>
            </a:r>
          </a:p>
          <a:p>
            <a:r>
              <a:rPr lang="en-GB" dirty="0" smtClean="0"/>
              <a:t>Landscape of hope and healing</a:t>
            </a:r>
            <a:endParaRPr lang="en-GB" dirty="0"/>
          </a:p>
          <a:p>
            <a:r>
              <a:rPr lang="en-GB" dirty="0" smtClean="0"/>
              <a:t>Meaningfulness</a:t>
            </a:r>
            <a:endParaRPr lang="en-GB" dirty="0"/>
          </a:p>
          <a:p>
            <a:r>
              <a:rPr lang="en-GB" dirty="0"/>
              <a:t>Recovery and </a:t>
            </a:r>
            <a:r>
              <a:rPr lang="en-GB" dirty="0" smtClean="0"/>
              <a:t>re-positioning</a:t>
            </a:r>
          </a:p>
          <a:p>
            <a:endParaRPr lang="en-GB" dirty="0"/>
          </a:p>
          <a:p>
            <a:r>
              <a:rPr lang="en-GB" dirty="0" smtClean="0"/>
              <a:t>Reduced anxiety</a:t>
            </a:r>
          </a:p>
          <a:p>
            <a:r>
              <a:rPr lang="en-GB" dirty="0" smtClean="0"/>
              <a:t>Friendships</a:t>
            </a:r>
          </a:p>
          <a:p>
            <a:r>
              <a:rPr lang="en-GB" dirty="0" smtClean="0"/>
              <a:t>Reasons to be cheerful</a:t>
            </a:r>
          </a:p>
          <a:p>
            <a:r>
              <a:rPr lang="en-GB" dirty="0" smtClean="0"/>
              <a:t>Motivation to get up and get out</a:t>
            </a:r>
          </a:p>
          <a:p>
            <a:r>
              <a:rPr lang="en-GB" dirty="0" smtClean="0"/>
              <a:t>Decreased blood pressure</a:t>
            </a:r>
            <a:endParaRPr lang="en-GB" dirty="0"/>
          </a:p>
        </p:txBody>
      </p:sp>
    </p:spTree>
    <p:extLst>
      <p:ext uri="{BB962C8B-B14F-4D97-AF65-F5344CB8AC3E}">
        <p14:creationId xmlns:p14="http://schemas.microsoft.com/office/powerpoint/2010/main" val="3287225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244</TotalTime>
  <Words>908</Words>
  <Application>Microsoft Office PowerPoint</Application>
  <PresentationFormat>On-screen Show (4:3)</PresentationFormat>
  <Paragraphs>164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Crafting connections;  creating community</vt:lpstr>
      <vt:lpstr>Themes - informal networking processes; health and well-being outcomes</vt:lpstr>
      <vt:lpstr>Network effects – evidence base</vt:lpstr>
      <vt:lpstr>Individual and collective benefits</vt:lpstr>
      <vt:lpstr>Wider impact/outcomes</vt:lpstr>
      <vt:lpstr>Examples</vt:lpstr>
      <vt:lpstr>‘Men in sheds’</vt:lpstr>
      <vt:lpstr>Mosaic club house - Lambeth</vt:lpstr>
      <vt:lpstr>Opportunities</vt:lpstr>
      <vt:lpstr>Issues and challenges</vt:lpstr>
      <vt:lpstr>Conclusions</vt:lpstr>
      <vt:lpstr>Final reflections</vt:lpstr>
      <vt:lpstr>Reading and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Crafting connections;  creating community</dc:title>
  <dc:creator>Alison Gilchrist</dc:creator>
  <cp:lastModifiedBy>Fiona</cp:lastModifiedBy>
  <cp:revision>50</cp:revision>
  <dcterms:created xsi:type="dcterms:W3CDTF">2014-01-22T09:18:50Z</dcterms:created>
  <dcterms:modified xsi:type="dcterms:W3CDTF">2014-03-04T16:25:24Z</dcterms:modified>
</cp:coreProperties>
</file>