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7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8" r:id="rId3"/>
    <p:sldId id="268" r:id="rId4"/>
    <p:sldId id="262" r:id="rId5"/>
    <p:sldId id="266" r:id="rId6"/>
    <p:sldId id="280" r:id="rId7"/>
    <p:sldId id="325" r:id="rId8"/>
    <p:sldId id="308" r:id="rId9"/>
    <p:sldId id="296" r:id="rId10"/>
    <p:sldId id="290" r:id="rId11"/>
    <p:sldId id="310" r:id="rId12"/>
    <p:sldId id="311" r:id="rId13"/>
    <p:sldId id="309" r:id="rId14"/>
    <p:sldId id="289" r:id="rId15"/>
    <p:sldId id="260" r:id="rId16"/>
    <p:sldId id="269" r:id="rId17"/>
    <p:sldId id="270" r:id="rId18"/>
    <p:sldId id="265" r:id="rId19"/>
    <p:sldId id="331" r:id="rId20"/>
    <p:sldId id="298" r:id="rId21"/>
    <p:sldId id="292" r:id="rId22"/>
    <p:sldId id="271" r:id="rId23"/>
    <p:sldId id="299" r:id="rId24"/>
    <p:sldId id="272" r:id="rId25"/>
    <p:sldId id="273" r:id="rId26"/>
    <p:sldId id="274" r:id="rId27"/>
    <p:sldId id="275" r:id="rId28"/>
    <p:sldId id="276" r:id="rId29"/>
    <p:sldId id="303" r:id="rId30"/>
    <p:sldId id="277" r:id="rId31"/>
    <p:sldId id="278" r:id="rId32"/>
    <p:sldId id="285" r:id="rId33"/>
    <p:sldId id="320" r:id="rId34"/>
    <p:sldId id="332" r:id="rId35"/>
    <p:sldId id="326" r:id="rId36"/>
    <p:sldId id="315" r:id="rId37"/>
    <p:sldId id="333" r:id="rId38"/>
    <p:sldId id="323" r:id="rId39"/>
    <p:sldId id="324" r:id="rId40"/>
    <p:sldId id="321" r:id="rId41"/>
    <p:sldId id="288" r:id="rId42"/>
    <p:sldId id="304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0" autoAdjust="0"/>
    <p:restoredTop sz="56076" autoAdjust="0"/>
  </p:normalViewPr>
  <p:slideViewPr>
    <p:cSldViewPr snapToGrid="0" snapToObjects="1">
      <p:cViewPr>
        <p:scale>
          <a:sx n="44" d="100"/>
          <a:sy n="44" d="100"/>
        </p:scale>
        <p:origin x="-18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5FC80-D4AB-1046-90C2-CBE67DA4950C}" type="datetimeFigureOut">
              <a:rPr lang="en-US" smtClean="0"/>
              <a:pPr/>
              <a:t>3/4/2014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6E8C6-799F-0A42-B921-5C18CD25DF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1194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ACDE2-40BF-3048-BA9C-40678FC0A5B0}" type="datetimeFigureOut">
              <a:rPr lang="en-US" smtClean="0"/>
              <a:pPr/>
              <a:t>3/4/2014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5E952-7FE7-AC45-A215-E18A752180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520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E952-7FE7-AC45-A215-E18A752180B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E952-7FE7-AC45-A215-E18A752180B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E952-7FE7-AC45-A215-E18A752180B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cap="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E952-7FE7-AC45-A215-E18A752180B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cap="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E952-7FE7-AC45-A215-E18A752180BA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E952-7FE7-AC45-A215-E18A752180BA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cap="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E952-7FE7-AC45-A215-E18A752180B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E952-7FE7-AC45-A215-E18A752180BA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cap="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E952-7FE7-AC45-A215-E18A752180BA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E952-7FE7-AC45-A215-E18A752180BA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E952-7FE7-AC45-A215-E18A752180BA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E952-7FE7-AC45-A215-E18A752180B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E952-7FE7-AC45-A215-E18A752180BA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cap="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E952-7FE7-AC45-A215-E18A752180BA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cap="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E952-7FE7-AC45-A215-E18A752180BA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E952-7FE7-AC45-A215-E18A752180BA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cap="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E952-7FE7-AC45-A215-E18A752180BA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E952-7FE7-AC45-A215-E18A752180BA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E952-7FE7-AC45-A215-E18A752180BA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E952-7FE7-AC45-A215-E18A752180BA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E952-7FE7-AC45-A215-E18A752180BA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E952-7FE7-AC45-A215-E18A752180BA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E952-7FE7-AC45-A215-E18A752180B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cap="al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E952-7FE7-AC45-A215-E18A752180BA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E952-7FE7-AC45-A215-E18A752180BA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E952-7FE7-AC45-A215-E18A752180BA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E952-7FE7-AC45-A215-E18A752180BA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cap="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E952-7FE7-AC45-A215-E18A752180BA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E952-7FE7-AC45-A215-E18A752180BA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cap="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E952-7FE7-AC45-A215-E18A752180BA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E952-7FE7-AC45-A215-E18A752180BA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cap="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E952-7FE7-AC45-A215-E18A752180BA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E952-7FE7-AC45-A215-E18A752180BA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cap="al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E952-7FE7-AC45-A215-E18A752180B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cap="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E952-7FE7-AC45-A215-E18A752180BA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E952-7FE7-AC45-A215-E18A752180BA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E952-7FE7-AC45-A215-E18A752180BA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E952-7FE7-AC45-A215-E18A752180B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E952-7FE7-AC45-A215-E18A752180B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E952-7FE7-AC45-A215-E18A752180B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cap="all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 smtClean="0"/>
              <a:t>Supported by work I’m doing</a:t>
            </a:r>
            <a:r>
              <a:rPr lang="en-US" b="1" cap="all" baseline="0" dirty="0" smtClean="0"/>
              <a:t> with patients</a:t>
            </a:r>
            <a:endParaRPr lang="en-US" b="1" cap="all" dirty="0" smtClean="0"/>
          </a:p>
          <a:p>
            <a:endParaRPr lang="en-US" b="1" cap="all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cap="all" dirty="0" smtClean="0">
                <a:ea typeface="+mn-ea"/>
                <a:cs typeface="+mn-cs"/>
              </a:rPr>
              <a:t>So we’re coming back to the hands and the importance of information we get from them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E952-7FE7-AC45-A215-E18A752180B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cap="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E952-7FE7-AC45-A215-E18A752180B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 i="0">
                <a:latin typeface="Candara"/>
                <a:cs typeface="Candara"/>
              </a:defRPr>
            </a:lvl1pPr>
          </a:lstStyle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 sz="2800" b="0" i="0">
                <a:latin typeface="Candara"/>
                <a:cs typeface="Candara"/>
              </a:defRPr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0"/>
            <a:r>
              <a:rPr lang="en-GB" dirty="0" smtClean="0"/>
              <a:t>Second level</a:t>
            </a:r>
          </a:p>
          <a:p>
            <a:pPr lvl="0"/>
            <a:r>
              <a:rPr lang="en-GB" dirty="0" smtClean="0"/>
              <a:t>Third level</a:t>
            </a:r>
          </a:p>
          <a:p>
            <a:pPr lvl="0"/>
            <a:r>
              <a:rPr lang="en-GB" dirty="0" smtClean="0"/>
              <a:t>Fourth level</a:t>
            </a:r>
          </a:p>
          <a:p>
            <a:pPr lvl="0"/>
            <a:r>
              <a:rPr lang="en-GB" dirty="0" smtClean="0"/>
              <a:t>Fifth level</a:t>
            </a:r>
          </a:p>
          <a:p>
            <a:pPr lvl="0"/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Stitchlinks_Logo_smal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1371600" cy="566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 i="0">
                <a:latin typeface="Candara"/>
                <a:cs typeface="Candara"/>
              </a:defRPr>
            </a:lvl1pPr>
          </a:lstStyle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 sz="2800" b="0" i="0">
                <a:latin typeface="Candara"/>
                <a:cs typeface="Candara"/>
              </a:defRPr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0"/>
            <a:r>
              <a:rPr lang="en-GB" dirty="0" smtClean="0"/>
              <a:t>Second level</a:t>
            </a:r>
          </a:p>
          <a:p>
            <a:pPr lvl="0"/>
            <a:r>
              <a:rPr lang="en-GB" dirty="0" smtClean="0"/>
              <a:t>Third level</a:t>
            </a:r>
          </a:p>
          <a:p>
            <a:pPr lvl="0"/>
            <a:r>
              <a:rPr lang="en-GB" dirty="0" smtClean="0"/>
              <a:t>Fourth level</a:t>
            </a:r>
          </a:p>
          <a:p>
            <a:pPr lvl="0"/>
            <a:r>
              <a:rPr lang="en-GB" dirty="0" smtClean="0"/>
              <a:t>Fifth level</a:t>
            </a:r>
          </a:p>
          <a:p>
            <a:pPr lvl="0"/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GB" dirty="0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400" b="1" i="0" cap="none" baseline="0">
                <a:latin typeface="Candara"/>
                <a:cs typeface="Candara"/>
              </a:defRPr>
            </a:lvl1pPr>
          </a:lstStyle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4"/>
            <a:ext cx="8228013" cy="604006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1">
                <a:latin typeface="Candara"/>
                <a:cs typeface="Candara"/>
              </a:defRPr>
            </a:lvl1pPr>
          </a:lstStyle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1">
                <a:latin typeface="Candara"/>
                <a:cs typeface="Candara"/>
              </a:defRPr>
            </a:lvl1pPr>
          </a:lstStyle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2"/>
          </p:nvPr>
        </p:nvSpPr>
        <p:spPr>
          <a:xfrm>
            <a:off x="457200" y="4133020"/>
            <a:ext cx="8228013" cy="604006"/>
          </a:xfrm>
        </p:spPr>
        <p:txBody>
          <a:bodyPr anchor="t" anchorCtr="0"/>
          <a:lstStyle>
            <a:lvl1pPr marL="0" indent="0" algn="ctr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400" b="1" i="0" cap="none" baseline="0">
                <a:latin typeface="Candara"/>
                <a:cs typeface="Candara"/>
              </a:defRPr>
            </a:lvl1pPr>
          </a:lstStyle>
          <a:p>
            <a:r>
              <a:rPr lang="en-GB" dirty="0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Stitchlinks_Logo_smal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1371600" cy="566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1AB36-AAC2-E14E-8EE6-ED99A858A8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90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91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itchlinks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iStock_000004471122Small Rainbow yarn.jp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59349" y="2130010"/>
            <a:ext cx="88382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300" dirty="0" smtClean="0">
                <a:latin typeface="Candara"/>
                <a:cs typeface="Candara"/>
              </a:rPr>
              <a:t>GETTING  THE  RIGHT  HAND </a:t>
            </a:r>
            <a:br>
              <a:rPr lang="en-US" sz="4400" b="1" spc="300" dirty="0" smtClean="0">
                <a:latin typeface="Candara"/>
                <a:cs typeface="Candara"/>
              </a:rPr>
            </a:br>
            <a:r>
              <a:rPr lang="en-US" sz="4400" b="1" spc="300" dirty="0" smtClean="0">
                <a:latin typeface="Candara"/>
                <a:cs typeface="Candara"/>
              </a:rPr>
              <a:t>TO  WORK  WITH  THE  LEFT</a:t>
            </a:r>
            <a:endParaRPr lang="en-US" sz="4400" b="1" spc="300" dirty="0">
              <a:latin typeface="Candara"/>
              <a:cs typeface="Candar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1434" y="3505599"/>
            <a:ext cx="8788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ndara"/>
                <a:cs typeface="Candara"/>
              </a:rPr>
              <a:t>Researching Knitting to Facilitate Change </a:t>
            </a:r>
            <a:br>
              <a:rPr lang="en-US" sz="2800" dirty="0" smtClean="0">
                <a:latin typeface="Candara"/>
                <a:cs typeface="Candara"/>
              </a:rPr>
            </a:br>
            <a:r>
              <a:rPr lang="en-US" sz="2800" dirty="0" smtClean="0">
                <a:latin typeface="Candara"/>
                <a:cs typeface="Candara"/>
              </a:rPr>
              <a:t>and Improve Wellbeing</a:t>
            </a:r>
            <a:endParaRPr lang="en-US" sz="2800" dirty="0">
              <a:latin typeface="Candara"/>
              <a:cs typeface="Candar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9349" y="5460043"/>
            <a:ext cx="8838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ndara"/>
                <a:cs typeface="Candara"/>
              </a:rPr>
              <a:t>Betsan Corkhill</a:t>
            </a:r>
            <a:endParaRPr lang="en-US" sz="2800" dirty="0">
              <a:latin typeface="Candara"/>
              <a:cs typeface="Candara"/>
            </a:endParaRPr>
          </a:p>
        </p:txBody>
      </p:sp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2259" y="764280"/>
            <a:ext cx="8211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latin typeface="Candara"/>
                <a:cs typeface="Candara"/>
              </a:rPr>
              <a:t>“Antidepressants numb all my senses. Knitting makes me happy.”</a:t>
            </a:r>
            <a:endParaRPr lang="en-US" sz="3600" i="1" dirty="0">
              <a:latin typeface="Candara"/>
              <a:cs typeface="Canda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836" y="2291252"/>
            <a:ext cx="82116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accent2"/>
                </a:solidFill>
                <a:cs typeface="Candara"/>
              </a:rPr>
              <a:t>“</a:t>
            </a:r>
            <a:r>
              <a:rPr lang="en-GB" sz="3600" i="1" dirty="0" smtClean="0">
                <a:solidFill>
                  <a:schemeClr val="accent2"/>
                </a:solidFill>
              </a:rPr>
              <a:t>Knitting means, I can subjugate pain to the status of discomfort. The movement needed by knitting seems to create a state of mind in which I’m more able to downgrade pain to a background feature.</a:t>
            </a:r>
            <a:r>
              <a:rPr lang="en-US" sz="3600" i="1" dirty="0" smtClean="0">
                <a:solidFill>
                  <a:schemeClr val="accent2"/>
                </a:solidFill>
                <a:cs typeface="Candara"/>
              </a:rPr>
              <a:t>”</a:t>
            </a:r>
            <a:endParaRPr lang="en-US" sz="3600" i="1" dirty="0">
              <a:solidFill>
                <a:schemeClr val="accent2"/>
              </a:solidFill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274638"/>
            <a:ext cx="869576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CREATIVE PROCESS AND HEALTH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53994"/>
            <a:ext cx="8229600" cy="1394011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n-US" dirty="0" smtClean="0">
                <a:solidFill>
                  <a:srgbClr val="F97817"/>
                </a:solidFill>
              </a:rPr>
              <a:t>There’s something important about </a:t>
            </a:r>
            <a:br>
              <a:rPr lang="en-US" dirty="0" smtClean="0">
                <a:solidFill>
                  <a:srgbClr val="F97817"/>
                </a:solidFill>
              </a:rPr>
            </a:br>
            <a:r>
              <a:rPr lang="en-US" dirty="0" smtClean="0">
                <a:solidFill>
                  <a:srgbClr val="F97817"/>
                </a:solidFill>
              </a:rPr>
              <a:t>being actively creative as opposed to being a passive recipient of a destructive force</a:t>
            </a:r>
          </a:p>
          <a:p>
            <a:pPr lvl="0" algn="ctr">
              <a:buNone/>
            </a:pPr>
            <a:endParaRPr lang="en-US" dirty="0" smtClean="0"/>
          </a:p>
          <a:p>
            <a:pPr lvl="0" algn="ctr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5129" y="5265300"/>
            <a:ext cx="822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effectLst>
                  <a:outerShdw blurRad="50800" dist="50800" dir="2700000">
                    <a:srgbClr val="000000">
                      <a:alpha val="30000"/>
                    </a:srgbClr>
                  </a:outerShdw>
                </a:effectLst>
              </a:rPr>
              <a:t>“This is the first constructive thing I’ve </a:t>
            </a:r>
            <a:br>
              <a:rPr lang="en-US" sz="2800" i="1" dirty="0" smtClean="0">
                <a:effectLst>
                  <a:outerShdw blurRad="50800" dist="50800" dir="270000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800" i="1" dirty="0" smtClean="0">
                <a:effectLst>
                  <a:outerShdw blurRad="50800" dist="50800" dir="2700000">
                    <a:srgbClr val="000000">
                      <a:alpha val="30000"/>
                    </a:srgbClr>
                  </a:outerShdw>
                </a:effectLst>
              </a:rPr>
              <a:t>done for years!”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08952" y="3242579"/>
            <a:ext cx="7591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50800" dist="50800" dir="2700000">
                    <a:srgbClr val="000000">
                      <a:alpha val="30000"/>
                    </a:srgbClr>
                  </a:outerShdw>
                </a:effectLst>
              </a:rPr>
              <a:t>SUCCESS NEEDS ACTION!</a:t>
            </a:r>
            <a:endParaRPr lang="en-US" sz="2800" dirty="0">
              <a:effectLst>
                <a:outerShdw blurRad="50800" dist="50800" dir="270000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7529" y="3974973"/>
            <a:ext cx="822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97817"/>
                </a:solidFill>
                <a:effectLst>
                  <a:outerShdw blurRad="50800" dist="50800" dir="2700000">
                    <a:srgbClr val="000000">
                      <a:alpha val="30000"/>
                    </a:srgbClr>
                  </a:outerShdw>
                </a:effectLst>
              </a:rPr>
              <a:t>Current Healthcare systems and attitudes </a:t>
            </a:r>
            <a:br>
              <a:rPr lang="en-US" sz="2800" dirty="0" smtClean="0">
                <a:solidFill>
                  <a:srgbClr val="F97817"/>
                </a:solidFill>
                <a:effectLst>
                  <a:outerShdw blurRad="50800" dist="50800" dir="270000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rgbClr val="F97817"/>
                </a:solidFill>
                <a:effectLst>
                  <a:outerShdw blurRad="50800" dist="50800" dir="2700000">
                    <a:srgbClr val="000000">
                      <a:alpha val="30000"/>
                    </a:srgbClr>
                  </a:outerShdw>
                </a:effectLst>
              </a:rPr>
              <a:t>encourage passivity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1606333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F97817"/>
                </a:solidFill>
                <a:effectLst>
                  <a:outerShdw blurRad="50800" dist="50800" dir="2700000">
                    <a:srgbClr val="000000">
                      <a:alpha val="30000"/>
                    </a:srgbClr>
                  </a:outerShdw>
                </a:effectLst>
              </a:rPr>
              <a:t>People with health problems </a:t>
            </a:r>
            <a:r>
              <a:rPr lang="en-US" dirty="0" smtClean="0">
                <a:solidFill>
                  <a:srgbClr val="F97817"/>
                </a:solidFill>
                <a:effectLst>
                  <a:outerShdw blurRad="50800" dist="50800" dir="2700000" algn="tl" rotWithShape="0">
                    <a:srgbClr val="000000">
                      <a:alpha val="30000"/>
                    </a:srgbClr>
                  </a:outerShdw>
                </a:effectLst>
              </a:rPr>
              <a:t>need a safe, structured framework within which to operate. Where reward is achievable </a:t>
            </a:r>
          </a:p>
          <a:p>
            <a:pPr lvl="0"/>
            <a:endParaRPr lang="en-US" dirty="0" smtClean="0">
              <a:solidFill>
                <a:srgbClr val="F97817"/>
              </a:solidFill>
              <a:effectLst>
                <a:outerShdw blurRad="50800" dist="50800" dir="27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Content Placeholder 10"/>
          <p:cNvSpPr txBox="1">
            <a:spLocks/>
          </p:cNvSpPr>
          <p:nvPr/>
        </p:nvSpPr>
        <p:spPr>
          <a:xfrm>
            <a:off x="461940" y="4933719"/>
            <a:ext cx="8229600" cy="1103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defTabSz="9144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/>
            </a:pPr>
            <a:r>
              <a:rPr lang="en-US" sz="2800" dirty="0" smtClean="0">
                <a:solidFill>
                  <a:schemeClr val="accent2"/>
                </a:solidFill>
                <a:effectLst>
                  <a:outerShdw blurRad="50800" dist="50800" dir="2700000">
                    <a:srgbClr val="000000">
                      <a:alpha val="30000"/>
                    </a:srgbClr>
                  </a:outerShdw>
                </a:effectLst>
                <a:cs typeface="Candara"/>
              </a:rPr>
              <a:t>Happy to experiment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</p:txBody>
      </p:sp>
      <p:sp>
        <p:nvSpPr>
          <p:cNvPr id="12" name="Content Placeholder 10"/>
          <p:cNvSpPr txBox="1">
            <a:spLocks/>
          </p:cNvSpPr>
          <p:nvPr/>
        </p:nvSpPr>
        <p:spPr>
          <a:xfrm>
            <a:off x="460190" y="3688960"/>
            <a:ext cx="8229600" cy="1352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50800" dir="270000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Candara"/>
              </a:rPr>
              <a:t>Knitting enables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50800" dir="270000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Candara"/>
              </a:rPr>
              <a:t> us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50800" dir="270000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Candara"/>
              </a:rPr>
              <a:t>to deliberately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50800" dir="270000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Candara"/>
              </a:rPr>
              <a:t> nurture creative thought and ability within a safe structure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53999" y="274638"/>
            <a:ext cx="869576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CREATIVE PROCESS AND HEALTH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9" grpId="0"/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60208"/>
            <a:ext cx="8228013" cy="1362075"/>
          </a:xfrm>
        </p:spPr>
        <p:txBody>
          <a:bodyPr/>
          <a:lstStyle/>
          <a:p>
            <a:r>
              <a:rPr lang="en-US" dirty="0" smtClean="0"/>
              <a:t>FINDING A COMMON GROUND</a:t>
            </a:r>
            <a:endParaRPr lang="en-US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445249" y="2300941"/>
            <a:ext cx="8228013" cy="13620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Arts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 and Science working together to improve wellbeing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597649" y="4111792"/>
            <a:ext cx="8228013" cy="13620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Building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 a case 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– the art of science and the science of art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 descr="Knitted br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85" y="111400"/>
            <a:ext cx="7900258" cy="662305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83" y="274638"/>
            <a:ext cx="5308729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BODYMIND+SPIRIT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645186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Not enough to simply treat symptoms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91072" y="456605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50800" dist="50800" dir="2700000" algn="tl" rotWithShape="0">
                    <a:srgbClr val="000000">
                      <a:alpha val="30000"/>
                    </a:srgbClr>
                  </a:outerShdw>
                </a:effectLst>
                <a:latin typeface="Candara"/>
                <a:cs typeface="Candara"/>
              </a:rPr>
              <a:t>+ENVIRONMENT</a:t>
            </a:r>
            <a:endParaRPr lang="en-US" sz="4400" b="1" dirty="0">
              <a:effectLst>
                <a:outerShdw blurRad="50800" dist="50800" dir="2700000" algn="tl" rotWithShape="0">
                  <a:srgbClr val="000000">
                    <a:alpha val="30000"/>
                  </a:srgbClr>
                </a:outerShdw>
              </a:effectLst>
              <a:latin typeface="Candara"/>
              <a:cs typeface="Candara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2631050"/>
            <a:ext cx="8229600" cy="645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defTabSz="9144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/>
            </a:pPr>
            <a:r>
              <a:rPr lang="en-US" sz="2800" dirty="0" smtClean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cs typeface="Candara"/>
              </a:rPr>
              <a:t>The whole person +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1940" y="3211722"/>
            <a:ext cx="8229600" cy="645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defTabSz="9144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/>
            </a:pPr>
            <a:r>
              <a:rPr lang="en-US" sz="2800" dirty="0" smtClean="0">
                <a:solidFill>
                  <a:srgbClr val="F97817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cs typeface="Candara"/>
              </a:rPr>
              <a:t>The context within which they experience ill health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47174" y="3787674"/>
            <a:ext cx="8229600" cy="1292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defTabSz="9144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/>
            </a:pPr>
            <a:r>
              <a:rPr lang="en-US" sz="2800" dirty="0" smtClean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cs typeface="Candara"/>
              </a:rPr>
              <a:t>Changing context can change their experience and symptoms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REWARD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0086"/>
            <a:ext cx="8229600" cy="790051"/>
          </a:xfrm>
        </p:spPr>
        <p:txBody>
          <a:bodyPr>
            <a:normAutofit fontScale="77500" lnSpcReduction="20000"/>
          </a:bodyPr>
          <a:lstStyle/>
          <a:p>
            <a:r>
              <a:rPr lang="en-US" sz="3097" dirty="0" smtClean="0">
                <a:solidFill>
                  <a:srgbClr val="F97817"/>
                </a:solidFill>
              </a:rPr>
              <a:t>Modern society lacks effort-based activity, so the reward system goes into decline </a:t>
            </a:r>
            <a:r>
              <a:rPr lang="en-US" sz="1647" dirty="0" smtClean="0">
                <a:solidFill>
                  <a:srgbClr val="F97817"/>
                </a:solidFill>
              </a:rPr>
              <a:t>- Professor Kelly Lambert, Randolph-Macon College Virginia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532790"/>
            <a:ext cx="8229600" cy="81960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lvl="0" indent="-342900" defTabSz="9144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/>
            </a:pPr>
            <a:r>
              <a:rPr lang="en-US" sz="5053" dirty="0" smtClean="0">
                <a:effectLst>
                  <a:outerShdw blurRad="50800" dist="50800" dir="2700000">
                    <a:srgbClr val="000000">
                      <a:alpha val="30000"/>
                    </a:srgbClr>
                  </a:outerShdw>
                </a:effectLst>
                <a:cs typeface="Candara"/>
              </a:rPr>
              <a:t>Activities involving the hands which have a tangible end product may stimulate the reward system </a:t>
            </a:r>
            <a:r>
              <a:rPr lang="en-US" sz="2240" dirty="0" smtClean="0">
                <a:effectLst>
                  <a:outerShdw blurRad="50800" dist="50800" dir="2700000">
                    <a:srgbClr val="000000">
                      <a:alpha val="30000"/>
                    </a:srgbClr>
                  </a:outerShdw>
                </a:effectLst>
                <a:cs typeface="Candara"/>
              </a:rPr>
              <a:t>- Professor Kelly Lambert, Randolph-Macon College Virginia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5597" y="3532459"/>
            <a:ext cx="8473218" cy="1011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defTabSz="9144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/>
            </a:pPr>
            <a:r>
              <a:rPr lang="en-US" sz="2400" dirty="0" smtClean="0">
                <a:solidFill>
                  <a:schemeClr val="accent2"/>
                </a:solidFill>
                <a:effectLst>
                  <a:outerShdw blurRad="50800" dist="50800" dir="2700000">
                    <a:srgbClr val="000000">
                      <a:alpha val="30000"/>
                    </a:srgbClr>
                  </a:outerShdw>
                </a:effectLst>
                <a:cs typeface="Candara"/>
              </a:rPr>
              <a:t>Destructive addictions – binge eating, smoking, alcohol drugs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0337" y="4211703"/>
            <a:ext cx="8229600" cy="1207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defTabSz="9144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/>
            </a:pPr>
            <a:r>
              <a:rPr lang="en-US" sz="2400" dirty="0" smtClean="0">
                <a:effectLst>
                  <a:outerShdw blurRad="50800" dist="50800" dir="2700000">
                    <a:srgbClr val="000000">
                      <a:alpha val="30000"/>
                    </a:srgbClr>
                  </a:outerShdw>
                </a:effectLst>
                <a:cs typeface="Candara"/>
              </a:rPr>
              <a:t>Knitting keeps the hands and mind busy but may also replace a destructive addiction with a constructive one in terms of chemical release and time spent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35571" y="5667259"/>
            <a:ext cx="8473218" cy="1011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 defTabSz="914400">
              <a:spcBef>
                <a:spcPts val="2000"/>
              </a:spcBef>
              <a:buClr>
                <a:schemeClr val="accent1"/>
              </a:buClr>
              <a:buSzPct val="90000"/>
              <a:defRPr/>
            </a:pPr>
            <a:r>
              <a:rPr lang="en-US" sz="2800" b="1" dirty="0" smtClean="0">
                <a:solidFill>
                  <a:schemeClr val="accent2"/>
                </a:solidFill>
                <a:effectLst>
                  <a:outerShdw blurRad="50800" dist="50800" dir="2700000">
                    <a:srgbClr val="000000">
                      <a:alpha val="30000"/>
                    </a:srgbClr>
                  </a:outerShdw>
                </a:effectLst>
                <a:cs typeface="Candara"/>
              </a:rPr>
              <a:t>MOTIVATION FOLLOWS ACTION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SUCCESS!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881957"/>
            <a:ext cx="4708820" cy="447439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Excitement, Pride, Joy, Curiosity, Anticipation, Happiness, Affection</a:t>
            </a:r>
          </a:p>
          <a:p>
            <a:r>
              <a:rPr lang="en-US" dirty="0" smtClean="0"/>
              <a:t>I CAN do something!</a:t>
            </a:r>
          </a:p>
          <a:p>
            <a:r>
              <a:rPr lang="en-US" dirty="0" smtClean="0"/>
              <a:t>Looking forward</a:t>
            </a:r>
          </a:p>
          <a:p>
            <a:r>
              <a:rPr lang="en-US" dirty="0" smtClean="0"/>
              <a:t>PERSPECTIVE</a:t>
            </a:r>
          </a:p>
          <a:p>
            <a:r>
              <a:rPr lang="en-US" dirty="0" smtClean="0"/>
              <a:t>CHANGE</a:t>
            </a:r>
          </a:p>
          <a:p>
            <a:r>
              <a:rPr lang="en-US" dirty="0" smtClean="0"/>
              <a:t>SUCCESS!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Picture 8" descr="HiR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881956"/>
            <a:ext cx="3612327" cy="4474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129" y="1669464"/>
            <a:ext cx="8229600" cy="1033441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162" dirty="0" smtClean="0">
                <a:solidFill>
                  <a:srgbClr val="F97817"/>
                </a:solidFill>
                <a:effectLst>
                  <a:outerShdw blurRad="50800" dist="50800" dir="2700000">
                    <a:srgbClr val="000000">
                      <a:alpha val="30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Loneliness and isolation increase the </a:t>
            </a:r>
            <a:r>
              <a:rPr lang="en-US" sz="2162" dirty="0" smtClean="0">
                <a:solidFill>
                  <a:srgbClr val="F97817"/>
                </a:solidFill>
                <a:effectLst>
                  <a:outerShdw blurRad="50800" dist="50800" dir="2700000" algn="tl" rotWithShape="0">
                    <a:srgbClr val="000000">
                      <a:alpha val="30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pain experience. The feeling of loneliness sensitises the nervous system and is as destructive as smoking 15 cigarettes a day </a:t>
            </a:r>
            <a:r>
              <a:rPr lang="en-US" sz="1514" dirty="0" smtClean="0">
                <a:solidFill>
                  <a:srgbClr val="F97817"/>
                </a:solidFill>
                <a:ea typeface="ＭＳ Ｐゴシック" charset="-128"/>
                <a:cs typeface="ＭＳ Ｐゴシック" charset="-128"/>
              </a:rPr>
              <a:t>– John Cacioppo</a:t>
            </a:r>
            <a:endParaRPr lang="en-US" sz="1514" dirty="0" smtClean="0">
              <a:solidFill>
                <a:srgbClr val="F97817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5128" y="2702905"/>
            <a:ext cx="8443687" cy="546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defTabSz="9144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/>
            </a:pPr>
            <a:r>
              <a:rPr lang="en-US" sz="2200" dirty="0" smtClean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cs typeface="Candara"/>
              </a:rPr>
              <a:t>Right type of social contact – emotional and social loneliness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9869" y="3210054"/>
            <a:ext cx="8229600" cy="1530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 defTabSz="9144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/>
            </a:pPr>
            <a:r>
              <a:rPr lang="en-US" sz="2800" dirty="0" smtClean="0">
                <a:solidFill>
                  <a:srgbClr val="F97817"/>
                </a:solidFill>
                <a:effectLst>
                  <a:outerShdw blurRad="50800" dist="50800" dir="2700000">
                    <a:srgbClr val="000000">
                      <a:alpha val="30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Social contact can ease pain related to nerve damage by reducing inflammation. </a:t>
            </a:r>
            <a:r>
              <a:rPr lang="en-US" sz="2800" dirty="0" smtClean="0">
                <a:effectLst>
                  <a:outerShdw blurRad="50800" dist="50800" dir="2700000" algn="tl" rotWithShape="0">
                    <a:srgbClr val="000000">
                      <a:alpha val="30000"/>
                    </a:srgbClr>
                  </a:outerShdw>
                </a:effectLst>
                <a:cs typeface="Candara"/>
              </a:rPr>
              <a:t>"We believe that socially isolated individuals are physiologically different from socially paired individuals, and that this difference seems to be related to inflammation.” </a:t>
            </a:r>
            <a:r>
              <a:rPr lang="en-US" sz="2800" dirty="0" smtClean="0">
                <a:solidFill>
                  <a:schemeClr val="accent2"/>
                </a:solidFill>
                <a:effectLst>
                  <a:outerShdw blurRad="50800" dist="50800" dir="2700000" algn="tl" rotWithShape="0">
                    <a:srgbClr val="000000">
                      <a:alpha val="30000"/>
                    </a:srgbClr>
                  </a:outerShdw>
                </a:effectLst>
                <a:cs typeface="Candara"/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effectLst>
                  <a:outerShdw blurRad="50800" dist="50800" dir="2700000" algn="tl" rotWithShape="0">
                    <a:srgbClr val="000000">
                      <a:alpha val="30000"/>
                    </a:srgbClr>
                  </a:outerShdw>
                </a:effectLst>
                <a:cs typeface="Candara"/>
              </a:rPr>
              <a:t>Professor Courtney deVries, Adam Hinzey, Ohio State University</a:t>
            </a:r>
            <a:endParaRPr lang="en-US" sz="2000" dirty="0" smtClean="0">
              <a:solidFill>
                <a:schemeClr val="accent2"/>
              </a:solidFill>
              <a:effectLst>
                <a:outerShdw blurRad="50800" dist="50800" dir="2700000" algn="tl" rotWithShape="0">
                  <a:srgbClr val="000000">
                    <a:alpha val="30000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9869" y="4671769"/>
            <a:ext cx="8443687" cy="1073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defTabSz="9144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/>
            </a:pPr>
            <a:r>
              <a:rPr lang="en-US" sz="2200" dirty="0" smtClean="0">
                <a:effectLst>
                  <a:outerShdw blurRad="50800" dist="50800" dir="2700000">
                    <a:srgbClr val="000000">
                      <a:alpha val="30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Active social engagement </a:t>
            </a:r>
            <a:r>
              <a:rPr lang="en-US" sz="2200" dirty="0" smtClean="0">
                <a:effectLst>
                  <a:outerShdw blurRad="50800" dist="50800" dir="2700000" algn="tl" rotWithShape="0">
                    <a:srgbClr val="000000">
                      <a:alpha val="30000"/>
                    </a:srgbClr>
                  </a:outerShdw>
                </a:effectLst>
                <a:cs typeface="Candara"/>
              </a:rPr>
              <a:t>plays an important part in preventing dementia – 40% lower chance of developing dementia if you stay mentally active and socially engaged </a:t>
            </a:r>
            <a:r>
              <a:rPr lang="en-US" sz="2400" dirty="0" smtClean="0">
                <a:effectLst>
                  <a:outerShdw blurRad="50800" dist="50800" dir="2700000" algn="tl" rotWithShape="0">
                    <a:srgbClr val="000000">
                      <a:alpha val="30000"/>
                    </a:srgbClr>
                  </a:outerShdw>
                </a:effectLst>
                <a:cs typeface="Candara"/>
              </a:rPr>
              <a:t>– </a:t>
            </a:r>
            <a:r>
              <a:rPr lang="en-US" sz="1400" dirty="0" smtClean="0">
                <a:effectLst>
                  <a:outerShdw blurRad="50800" dist="50800" dir="2700000" algn="tl" rotWithShape="0">
                    <a:srgbClr val="000000">
                      <a:alpha val="30000"/>
                    </a:srgbClr>
                  </a:outerShdw>
                </a:effectLst>
                <a:cs typeface="Candara"/>
              </a:rPr>
              <a:t>Michael Valenzuela, University of Sydney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5103" y="5826531"/>
            <a:ext cx="8443687" cy="546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defTabSz="9144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/>
            </a:pPr>
            <a:r>
              <a:rPr lang="en-US" sz="2200" b="1" dirty="0" smtClean="0">
                <a:solidFill>
                  <a:srgbClr val="F97817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cs typeface="Candara"/>
              </a:rPr>
              <a:t>The more you can engage in this sort of social contact the easier it will become to tune up the body’s natural healing system</a:t>
            </a:r>
            <a:endParaRPr lang="en-US" sz="2200" b="1" dirty="0">
              <a:solidFill>
                <a:srgbClr val="F97817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cs typeface="Candara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NEUROPLASTICITY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795965"/>
            <a:ext cx="8229600" cy="1005123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The brain and nervous system changes with every experience you have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February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Betsan@stitchlinks.com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2" name="Content Placeholder 10"/>
          <p:cNvSpPr txBox="1">
            <a:spLocks/>
          </p:cNvSpPr>
          <p:nvPr/>
        </p:nvSpPr>
        <p:spPr>
          <a:xfrm>
            <a:off x="460192" y="2826043"/>
            <a:ext cx="8229600" cy="1005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ndara"/>
                <a:ea typeface="+mn-ea"/>
                <a:cs typeface="Candara"/>
              </a:rPr>
              <a:t>Changes are reversible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</p:txBody>
      </p:sp>
      <p:sp>
        <p:nvSpPr>
          <p:cNvPr id="13" name="Content Placeholder 10"/>
          <p:cNvSpPr txBox="1">
            <a:spLocks/>
          </p:cNvSpPr>
          <p:nvPr/>
        </p:nvSpPr>
        <p:spPr>
          <a:xfrm>
            <a:off x="475129" y="3571366"/>
            <a:ext cx="8229600" cy="1005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ndara"/>
                <a:ea typeface="+mn-ea"/>
                <a:cs typeface="Candara"/>
              </a:rPr>
              <a:t>It’s possible to exploit plasticity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ndara"/>
                <a:ea typeface="+mn-ea"/>
                <a:cs typeface="Candara"/>
              </a:rPr>
              <a:t> to treat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</p:txBody>
      </p:sp>
      <p:sp>
        <p:nvSpPr>
          <p:cNvPr id="14" name="Content Placeholder 10"/>
          <p:cNvSpPr txBox="1">
            <a:spLocks/>
          </p:cNvSpPr>
          <p:nvPr/>
        </p:nvSpPr>
        <p:spPr>
          <a:xfrm>
            <a:off x="497544" y="4319963"/>
            <a:ext cx="8229600" cy="1005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ndara"/>
                <a:ea typeface="+mn-ea"/>
                <a:cs typeface="Candara"/>
              </a:rPr>
              <a:t>New brain cells can be born and new neural pathways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ndara"/>
                <a:ea typeface="+mn-ea"/>
                <a:cs typeface="Candara"/>
              </a:rPr>
              <a:t> created even in elderly people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</p:txBody>
      </p:sp>
      <p:sp>
        <p:nvSpPr>
          <p:cNvPr id="15" name="Content Placeholder 10"/>
          <p:cNvSpPr txBox="1">
            <a:spLocks/>
          </p:cNvSpPr>
          <p:nvPr/>
        </p:nvSpPr>
        <p:spPr>
          <a:xfrm>
            <a:off x="460192" y="5306412"/>
            <a:ext cx="8229600" cy="1005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97817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ndara"/>
                <a:ea typeface="+mn-ea"/>
                <a:cs typeface="Candara"/>
              </a:rPr>
              <a:t>Corner stones – Novelty, diet,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97817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ndara"/>
                <a:ea typeface="+mn-ea"/>
                <a:cs typeface="Candara"/>
              </a:rPr>
              <a:t> </a:t>
            </a:r>
            <a:r>
              <a:rPr lang="en-US" sz="2800" dirty="0" smtClean="0">
                <a:solidFill>
                  <a:srgbClr val="F97817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Candara"/>
                <a:cs typeface="Candara"/>
              </a:rPr>
              <a:t>CV exercise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97817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726540"/>
            <a:ext cx="8229600" cy="56253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Gave up physiotherapy in 2002</a:t>
            </a:r>
          </a:p>
          <a:p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 descr="Stitchlinks_Logo_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767" y="4755373"/>
            <a:ext cx="1371600" cy="566928"/>
          </a:xfrm>
          <a:prstGeom prst="rect">
            <a:avLst/>
          </a:prstGeom>
        </p:spPr>
      </p:pic>
      <p:sp>
        <p:nvSpPr>
          <p:cNvPr id="8" name="Content Placeholder 12"/>
          <p:cNvSpPr txBox="1">
            <a:spLocks/>
          </p:cNvSpPr>
          <p:nvPr/>
        </p:nvSpPr>
        <p:spPr>
          <a:xfrm>
            <a:off x="475129" y="2259541"/>
            <a:ext cx="8229600" cy="472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r>
              <a:rPr kumimoji="0" lang="en-US" sz="302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ndara"/>
                <a:ea typeface="+mn-ea"/>
                <a:cs typeface="Candara"/>
              </a:rPr>
              <a:t>I became a freelance Production Editor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-5308503" y="4998711"/>
            <a:ext cx="8229600" cy="4629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</p:txBody>
      </p:sp>
      <p:sp>
        <p:nvSpPr>
          <p:cNvPr id="10" name="Content Placeholder 12"/>
          <p:cNvSpPr txBox="1">
            <a:spLocks/>
          </p:cNvSpPr>
          <p:nvPr/>
        </p:nvSpPr>
        <p:spPr>
          <a:xfrm>
            <a:off x="479869" y="2722073"/>
            <a:ext cx="8229600" cy="472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-342900" defTabSz="9144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/>
            </a:pPr>
            <a:r>
              <a:rPr lang="en-US" sz="3294" dirty="0" smtClean="0">
                <a:solidFill>
                  <a:srgbClr val="F97817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cs typeface="Candara"/>
              </a:rPr>
              <a:t>Most letters talked about using knitting as therapy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</p:txBody>
      </p:sp>
      <p:sp>
        <p:nvSpPr>
          <p:cNvPr id="11" name="Content Placeholder 12"/>
          <p:cNvSpPr txBox="1">
            <a:spLocks/>
          </p:cNvSpPr>
          <p:nvPr/>
        </p:nvSpPr>
        <p:spPr>
          <a:xfrm>
            <a:off x="479869" y="3194657"/>
            <a:ext cx="8229600" cy="472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-342900" defTabSz="9144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/>
            </a:pPr>
            <a:r>
              <a:rPr lang="en-US" sz="3294" dirty="0" smtClean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cs typeface="Candara"/>
              </a:rPr>
              <a:t>Large numbers of people from around the world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</p:txBody>
      </p:sp>
      <p:sp>
        <p:nvSpPr>
          <p:cNvPr id="12" name="Content Placeholder 12"/>
          <p:cNvSpPr txBox="1">
            <a:spLocks/>
          </p:cNvSpPr>
          <p:nvPr/>
        </p:nvSpPr>
        <p:spPr>
          <a:xfrm>
            <a:off x="486732" y="3726313"/>
            <a:ext cx="8229600" cy="984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defTabSz="9144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/>
            </a:pPr>
            <a:r>
              <a:rPr lang="en-US" sz="2800" dirty="0" smtClean="0">
                <a:solidFill>
                  <a:srgbClr val="F97817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cs typeface="Candara"/>
              </a:rPr>
              <a:t>Motivation / activity from the arm chair – spark and interest in the world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tabLst/>
              <a:defRPr/>
            </a:pPr>
            <a:endParaRPr kumimoji="0" lang="en-US" sz="3027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</p:txBody>
      </p:sp>
      <p:sp>
        <p:nvSpPr>
          <p:cNvPr id="17" name="Content Placeholder 12"/>
          <p:cNvSpPr txBox="1">
            <a:spLocks/>
          </p:cNvSpPr>
          <p:nvPr/>
        </p:nvSpPr>
        <p:spPr>
          <a:xfrm>
            <a:off x="479869" y="4711069"/>
            <a:ext cx="8229600" cy="472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-342900" defTabSz="9144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/>
            </a:pPr>
            <a:r>
              <a:rPr lang="en-US" sz="3294" dirty="0" smtClean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cs typeface="Candara"/>
              </a:rPr>
              <a:t>Knitters started sending me their stories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</p:txBody>
      </p:sp>
      <p:sp>
        <p:nvSpPr>
          <p:cNvPr id="18" name="Content Placeholder 12"/>
          <p:cNvSpPr txBox="1">
            <a:spLocks/>
          </p:cNvSpPr>
          <p:nvPr/>
        </p:nvSpPr>
        <p:spPr>
          <a:xfrm>
            <a:off x="479869" y="5183649"/>
            <a:ext cx="8229600" cy="472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defTabSz="9144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/>
            </a:pPr>
            <a:r>
              <a:rPr lang="en-US" sz="2800" dirty="0" smtClean="0">
                <a:solidFill>
                  <a:srgbClr val="F97817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cs typeface="Candara"/>
              </a:rPr>
              <a:t>Set up Stitchlinks </a:t>
            </a:r>
            <a:r>
              <a:rPr lang="en-US" sz="2800" dirty="0" smtClean="0">
                <a:solidFill>
                  <a:srgbClr val="F97817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cs typeface="Candara"/>
                <a:hlinkClick r:id="rId4"/>
              </a:rPr>
              <a:t>www.stitchlinks.com</a:t>
            </a:r>
            <a:r>
              <a:rPr lang="en-US" sz="2800" dirty="0" smtClean="0">
                <a:solidFill>
                  <a:srgbClr val="F97817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cs typeface="Candara"/>
              </a:rPr>
              <a:t> in 2005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</p:txBody>
      </p:sp>
      <p:sp>
        <p:nvSpPr>
          <p:cNvPr id="19" name="Content Placeholder 12"/>
          <p:cNvSpPr txBox="1">
            <a:spLocks/>
          </p:cNvSpPr>
          <p:nvPr/>
        </p:nvSpPr>
        <p:spPr>
          <a:xfrm>
            <a:off x="475129" y="5736085"/>
            <a:ext cx="8229600" cy="8377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 defTabSz="9144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/>
            </a:pPr>
            <a:r>
              <a:rPr lang="en-US" sz="3600" dirty="0" smtClean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cs typeface="Candara"/>
              </a:rPr>
              <a:t>Approached Pain Clinic, Royal United Hospital in Bath 2006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8" grpId="0"/>
      <p:bldP spid="10" grpId="0"/>
      <p:bldP spid="11" grpId="0"/>
      <p:bldP spid="12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spc="300" dirty="0" smtClean="0">
                <a:latin typeface="Candara"/>
              </a:rPr>
              <a:t>KNITTING</a:t>
            </a:r>
            <a:r>
              <a:rPr lang="en-US" sz="7200" dirty="0" smtClean="0"/>
              <a:t> =</a:t>
            </a:r>
            <a:endParaRPr lang="en-US" sz="7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142706" y="1769347"/>
            <a:ext cx="2739989" cy="4672617"/>
          </a:xfrm>
          <a:prstGeom prst="round1Rect">
            <a:avLst/>
          </a:prstGeom>
          <a:solidFill>
            <a:schemeClr val="accent1"/>
          </a:solidFill>
          <a:ln>
            <a:noFill/>
          </a:ln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 Single Corner Rectangle 11"/>
          <p:cNvSpPr/>
          <p:nvPr/>
        </p:nvSpPr>
        <p:spPr>
          <a:xfrm>
            <a:off x="3195819" y="1769347"/>
            <a:ext cx="2739989" cy="4672617"/>
          </a:xfrm>
          <a:prstGeom prst="round1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 Single Corner Rectangle 12"/>
          <p:cNvSpPr/>
          <p:nvPr/>
        </p:nvSpPr>
        <p:spPr>
          <a:xfrm>
            <a:off x="6247030" y="1769347"/>
            <a:ext cx="2739989" cy="4672617"/>
          </a:xfrm>
          <a:prstGeom prst="round1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1355" y="1954841"/>
            <a:ext cx="2882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/>
                </a:solidFill>
                <a:effectLst>
                  <a:outerShdw blurRad="5080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andara"/>
                <a:cs typeface="Candara"/>
              </a:rPr>
              <a:t>PATTERNS OF MOVEMENT</a:t>
            </a:r>
            <a:endParaRPr lang="en-US" b="1" dirty="0">
              <a:solidFill>
                <a:schemeClr val="accent4"/>
              </a:solidFill>
              <a:effectLst>
                <a:outerShdw blurRad="50800" dist="25400" dir="2700000" algn="tl" rotWithShape="0">
                  <a:srgbClr val="000000">
                    <a:alpha val="30000"/>
                  </a:srgbClr>
                </a:outerShdw>
              </a:effectLst>
              <a:latin typeface="Candara"/>
              <a:cs typeface="Candar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8739" y="1969110"/>
            <a:ext cx="2882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/>
                </a:solidFill>
                <a:effectLst>
                  <a:outerShdw blurRad="5080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andara"/>
                <a:cs typeface="Candara"/>
              </a:rPr>
              <a:t>ENRICHED ENVIRONMENT</a:t>
            </a:r>
            <a:endParaRPr lang="en-US" b="1" dirty="0">
              <a:solidFill>
                <a:schemeClr val="accent4"/>
              </a:solidFill>
              <a:effectLst>
                <a:outerShdw blurRad="50800" dist="25400" dir="2700000" algn="tl" rotWithShape="0">
                  <a:srgbClr val="000000">
                    <a:alpha val="30000"/>
                  </a:srgbClr>
                </a:outerShdw>
              </a:effectLst>
              <a:latin typeface="Candara"/>
              <a:cs typeface="Candar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3834" y="1954841"/>
            <a:ext cx="2882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/>
                </a:solidFill>
                <a:effectLst>
                  <a:outerShdw blurRad="5080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andara"/>
                <a:cs typeface="Candara"/>
              </a:rPr>
              <a:t>SOCIAL ENGAGEMENT</a:t>
            </a:r>
            <a:endParaRPr lang="en-US" b="1" dirty="0">
              <a:solidFill>
                <a:schemeClr val="accent4"/>
              </a:solidFill>
              <a:effectLst>
                <a:outerShdw blurRad="50800" dist="25400" dir="2700000" algn="tl" rotWithShape="0">
                  <a:srgbClr val="000000">
                    <a:alpha val="30000"/>
                  </a:srgbClr>
                </a:outerShdw>
              </a:effectLst>
              <a:latin typeface="Candara"/>
              <a:cs typeface="Candar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706" y="2354368"/>
            <a:ext cx="27399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Bilateral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Coordinated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Cross midline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Repetitive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Rhythmic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Automatic</a:t>
            </a:r>
          </a:p>
          <a:p>
            <a:pPr>
              <a:buFont typeface="Wingdings" charset="2"/>
              <a:buChar char=""/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195819" y="2254485"/>
            <a:ext cx="2739989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latin typeface="Candara"/>
                <a:ea typeface="Wingdings"/>
                <a:cs typeface="Candara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Creativity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Contribution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Mastery of a skill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Regular Novelty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Reward / Success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Fun / Play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Relaxation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Calm / Self Soothing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Enjoyment of Solitude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Flow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Refocusing attention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Control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Visual Stimulation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Tactile Stimulation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Emotional Stimulation</a:t>
            </a:r>
          </a:p>
          <a:p>
            <a:pPr>
              <a:buFont typeface="Wingdings" charset="2"/>
              <a:buChar char=""/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47030" y="2354368"/>
            <a:ext cx="2739989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latin typeface="Candara"/>
                <a:ea typeface="Wingdings"/>
                <a:cs typeface="Candara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Community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Friendship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Support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Belonging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Easy Banter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Raucous Laughter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Fun / Play with others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Experimentation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Eye contact…..or not</a:t>
            </a:r>
          </a:p>
          <a:p>
            <a:pPr>
              <a:buFont typeface="Wingdings" charset="2"/>
              <a:buChar char=""/>
            </a:pP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483114" y="2654017"/>
            <a:ext cx="1084578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27000" h="127000"/>
            </a:sp3d>
          </a:bodyPr>
          <a:lstStyle/>
          <a:p>
            <a:pPr algn="ctr"/>
            <a:r>
              <a:rPr lang="en-US" sz="10000" b="1" dirty="0" smtClean="0">
                <a:solidFill>
                  <a:schemeClr val="accent4"/>
                </a:solidFill>
                <a:latin typeface="Candara"/>
                <a:cs typeface="Candara"/>
              </a:rPr>
              <a:t>+</a:t>
            </a:r>
            <a:endParaRPr lang="en-US" sz="10000" b="1" dirty="0">
              <a:solidFill>
                <a:schemeClr val="accent4"/>
              </a:solidFill>
              <a:latin typeface="Candara"/>
              <a:cs typeface="Candar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64562" y="2810145"/>
            <a:ext cx="1456454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27000" h="127000"/>
            </a:sp3d>
          </a:bodyPr>
          <a:lstStyle/>
          <a:p>
            <a:pPr algn="ctr"/>
            <a:r>
              <a:rPr lang="en-US" sz="10000" dirty="0" smtClean="0">
                <a:solidFill>
                  <a:schemeClr val="accent4"/>
                </a:solidFill>
                <a:latin typeface="Candara"/>
                <a:cs typeface="Candara"/>
              </a:rPr>
              <a:t>±</a:t>
            </a:r>
            <a:endParaRPr lang="en-US" sz="10000" dirty="0">
              <a:solidFill>
                <a:schemeClr val="accent4"/>
              </a:solidFill>
              <a:latin typeface="Candara"/>
              <a:cs typeface="Candar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4514114"/>
            <a:ext cx="295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/>
                </a:solidFill>
                <a:effectLst>
                  <a:outerShdw blurRad="5080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andara"/>
                <a:cs typeface="Candara"/>
              </a:rPr>
              <a:t>HAND POSITION</a:t>
            </a:r>
            <a:endParaRPr lang="en-US" b="1" dirty="0">
              <a:solidFill>
                <a:schemeClr val="accent4"/>
              </a:solidFill>
              <a:effectLst>
                <a:outerShdw blurRad="50800" dist="25400" dir="2700000" algn="tl" rotWithShape="0">
                  <a:srgbClr val="000000">
                    <a:alpha val="30000"/>
                  </a:srgbClr>
                </a:outerShdw>
              </a:effectLst>
              <a:latin typeface="Candara"/>
              <a:cs typeface="Candar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2706" y="4908508"/>
            <a:ext cx="2739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Increases personal space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Provides a buffer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spc="300" dirty="0" smtClean="0">
                <a:latin typeface="Candara"/>
              </a:rPr>
              <a:t>IS KNITTING DIFFERENT?</a:t>
            </a:r>
            <a:endParaRPr lang="en-US" sz="4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3168158" y="1769347"/>
            <a:ext cx="2739989" cy="4672617"/>
          </a:xfrm>
          <a:prstGeom prst="round1Rect">
            <a:avLst/>
          </a:prstGeom>
          <a:solidFill>
            <a:schemeClr val="accent1"/>
          </a:solidFill>
          <a:ln>
            <a:noFill/>
          </a:ln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96807" y="2083262"/>
            <a:ext cx="2882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/>
                </a:solidFill>
                <a:effectLst>
                  <a:outerShdw blurRad="5080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andara"/>
                <a:cs typeface="Candara"/>
              </a:rPr>
              <a:t>PATTERNS OF MOVEMENT</a:t>
            </a:r>
            <a:endParaRPr lang="en-US" b="1" dirty="0">
              <a:solidFill>
                <a:schemeClr val="accent4"/>
              </a:solidFill>
              <a:effectLst>
                <a:outerShdw blurRad="50800" dist="25400" dir="2700000" algn="tl" rotWithShape="0">
                  <a:srgbClr val="000000">
                    <a:alpha val="30000"/>
                  </a:srgbClr>
                </a:outerShdw>
              </a:effectLst>
              <a:latin typeface="Candara"/>
              <a:cs typeface="Candar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68158" y="2482789"/>
            <a:ext cx="27399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Bilateral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Coordinated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Cross midline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Repetitive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Rhythmic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Automatic</a:t>
            </a:r>
          </a:p>
          <a:p>
            <a:pPr>
              <a:buFont typeface="Wingdings" charset="2"/>
              <a:buChar char=""/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025452" y="4514114"/>
            <a:ext cx="295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/>
                </a:solidFill>
                <a:effectLst>
                  <a:outerShdw blurRad="5080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andara"/>
                <a:cs typeface="Candara"/>
              </a:rPr>
              <a:t>HAND POSITION</a:t>
            </a:r>
            <a:endParaRPr lang="en-US" b="1" dirty="0">
              <a:solidFill>
                <a:schemeClr val="accent4"/>
              </a:solidFill>
              <a:effectLst>
                <a:outerShdw blurRad="50800" dist="25400" dir="2700000" algn="tl" rotWithShape="0">
                  <a:srgbClr val="000000">
                    <a:alpha val="30000"/>
                  </a:srgbClr>
                </a:outerShdw>
              </a:effectLst>
              <a:latin typeface="Candara"/>
              <a:cs typeface="Candar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68158" y="4908508"/>
            <a:ext cx="2739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Increases personal space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Provides a buffer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MOVEMENTS: BILATERAL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459" i="1" dirty="0" smtClean="0">
                <a:solidFill>
                  <a:schemeClr val="accent2"/>
                </a:solidFill>
              </a:rPr>
              <a:t>“I don’t know what it is, but I feel different. </a:t>
            </a:r>
            <a:br>
              <a:rPr lang="en-US" sz="3459" i="1" dirty="0" smtClean="0">
                <a:solidFill>
                  <a:schemeClr val="accent2"/>
                </a:solidFill>
              </a:rPr>
            </a:br>
            <a:r>
              <a:rPr lang="en-US" sz="3459" i="1" dirty="0" smtClean="0">
                <a:solidFill>
                  <a:schemeClr val="accent2"/>
                </a:solidFill>
              </a:rPr>
              <a:t>I’ve been able to go out into crowds, or the supermarket and not feel as if I’m going to bump into things.” </a:t>
            </a:r>
            <a:r>
              <a:rPr lang="en-US" sz="3459" dirty="0" smtClean="0"/>
              <a:t/>
            </a:r>
            <a:br>
              <a:rPr lang="en-US" sz="3459" dirty="0" smtClean="0"/>
            </a:br>
            <a:r>
              <a:rPr lang="en-US" sz="3459" dirty="0" smtClean="0"/>
              <a:t/>
            </a:r>
            <a:br>
              <a:rPr lang="en-US" sz="3459" dirty="0" smtClean="0"/>
            </a:br>
            <a:r>
              <a:rPr lang="en-US" sz="3459" i="1" dirty="0" smtClean="0"/>
              <a:t>“I feel as if I know where I am in space.”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MOVEMENTS: BILATERAL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92578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Do the movements change / normalise spatial awareness?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2" name="Content Placeholder 10"/>
          <p:cNvSpPr txBox="1">
            <a:spLocks/>
          </p:cNvSpPr>
          <p:nvPr/>
        </p:nvSpPr>
        <p:spPr>
          <a:xfrm>
            <a:off x="-5070169" y="3610037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</p:txBody>
      </p:sp>
      <p:sp>
        <p:nvSpPr>
          <p:cNvPr id="13" name="Content Placeholder 10"/>
          <p:cNvSpPr txBox="1">
            <a:spLocks/>
          </p:cNvSpPr>
          <p:nvPr/>
        </p:nvSpPr>
        <p:spPr>
          <a:xfrm>
            <a:off x="457200" y="3125417"/>
            <a:ext cx="8229600" cy="925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defTabSz="9144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/>
            </a:pPr>
            <a:r>
              <a:rPr lang="en-US" sz="2800" dirty="0" smtClean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cs typeface="Candara"/>
              </a:rPr>
              <a:t>Do they change the ‘sense of self’?</a:t>
            </a:r>
          </a:p>
        </p:txBody>
      </p:sp>
      <p:sp>
        <p:nvSpPr>
          <p:cNvPr id="14" name="Content Placeholder 10"/>
          <p:cNvSpPr txBox="1">
            <a:spLocks/>
          </p:cNvSpPr>
          <p:nvPr/>
        </p:nvSpPr>
        <p:spPr>
          <a:xfrm>
            <a:off x="457200" y="3912841"/>
            <a:ext cx="8229600" cy="925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defTabSz="9144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/>
            </a:pPr>
            <a:r>
              <a:rPr lang="en-US" sz="2800" dirty="0" smtClean="0">
                <a:solidFill>
                  <a:srgbClr val="F97817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cs typeface="Candara"/>
              </a:rPr>
              <a:t>Could they be changing brain maps?</a:t>
            </a:r>
          </a:p>
        </p:txBody>
      </p:sp>
      <p:sp>
        <p:nvSpPr>
          <p:cNvPr id="15" name="Content Placeholder 10"/>
          <p:cNvSpPr txBox="1">
            <a:spLocks/>
          </p:cNvSpPr>
          <p:nvPr/>
        </p:nvSpPr>
        <p:spPr>
          <a:xfrm>
            <a:off x="461940" y="4715033"/>
            <a:ext cx="8229600" cy="9257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 defTabSz="9144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/>
            </a:pPr>
            <a:r>
              <a:rPr lang="en-US" sz="2800" dirty="0" smtClean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cs typeface="Candara"/>
              </a:rPr>
              <a:t>Bilateral, rhythmic movements appear to facilitate a meditative state more readily than unilateral 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MOVEMENTS: CROSS MIDLINE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984856"/>
          </a:xfrm>
        </p:spPr>
        <p:txBody>
          <a:bodyPr/>
          <a:lstStyle/>
          <a:p>
            <a:r>
              <a:rPr lang="en-US" dirty="0" smtClean="0">
                <a:solidFill>
                  <a:srgbClr val="F97817"/>
                </a:solidFill>
              </a:rPr>
              <a:t>Co-ordinated, bilateral movements that cross midline take up a lot of brain capacity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Content Placeholder 10"/>
          <p:cNvSpPr txBox="1">
            <a:spLocks/>
          </p:cNvSpPr>
          <p:nvPr/>
        </p:nvSpPr>
        <p:spPr>
          <a:xfrm>
            <a:off x="457200" y="3243560"/>
            <a:ext cx="8229600" cy="1693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defTabSz="9144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/>
            </a:pPr>
            <a:r>
              <a:rPr lang="en-US" sz="2800" dirty="0" smtClean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cs typeface="Candara"/>
              </a:rPr>
              <a:t>The midline is significant – an important reference point</a:t>
            </a:r>
          </a:p>
          <a:p>
            <a:pPr marL="342900" indent="-342900" defTabSz="9144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/>
            </a:pPr>
            <a:r>
              <a:rPr lang="en-US" sz="2800" dirty="0" smtClean="0">
                <a:solidFill>
                  <a:srgbClr val="F97817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cs typeface="Candara"/>
              </a:rPr>
              <a:t>Gian Domenico Iannetti and Lorimer Moseley</a:t>
            </a:r>
          </a:p>
          <a:p>
            <a:pPr marL="342900" lvl="0" indent="-342900" defTabSz="9144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/>
            </a:pPr>
            <a:endParaRPr lang="en-US" sz="2800" dirty="0" smtClean="0"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cs typeface="Candara"/>
            </a:endParaRPr>
          </a:p>
          <a:p>
            <a:pPr marL="342900" lvl="0" indent="-342900" defTabSz="9144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/>
            </a:pPr>
            <a:endParaRPr lang="en-US" sz="2800" dirty="0" smtClean="0"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MOVEMENTS: REPETITIVE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1073465"/>
          </a:xfrm>
        </p:spPr>
        <p:txBody>
          <a:bodyPr/>
          <a:lstStyle/>
          <a:p>
            <a:pPr lvl="0"/>
            <a:r>
              <a:rPr lang="en-GB" dirty="0" smtClean="0">
                <a:solidFill>
                  <a:srgbClr val="F97817"/>
                </a:solidFill>
                <a:effectLst>
                  <a:outerShdw blurRad="50800" dist="50800" dir="2700000">
                    <a:srgbClr val="000000">
                      <a:alpha val="30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Repetitive movements in animals enhance the release of serotonin </a:t>
            </a:r>
            <a:r>
              <a:rPr lang="en-GB" sz="1400" dirty="0" smtClean="0">
                <a:solidFill>
                  <a:srgbClr val="F97817"/>
                </a:solidFill>
                <a:effectLst>
                  <a:outerShdw blurRad="50800" dist="50800" dir="2700000">
                    <a:srgbClr val="000000">
                      <a:alpha val="30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– Dr Barry Jacobs, Princetown University</a:t>
            </a:r>
          </a:p>
          <a:p>
            <a:pPr lvl="0">
              <a:buNone/>
            </a:pPr>
            <a:endParaRPr lang="en-GB" sz="1600" dirty="0" smtClean="0">
              <a:effectLst/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5127252" y="3610037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1940" y="3273097"/>
            <a:ext cx="8229600" cy="1866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defTabSz="9144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/>
            </a:pPr>
            <a:r>
              <a:rPr lang="en-GB" sz="2800" dirty="0" smtClean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ea typeface="ＭＳ Ｐゴシック" charset="-128"/>
                <a:cs typeface="ＭＳ Ｐゴシック" charset="-128"/>
              </a:rPr>
              <a:t>Many ancient cultures have tools that involve repetitive hand movements to induce a meditative-like state or to calm eg worry beads, rosary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MOVEMENTS: RHYTHMIC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6345"/>
            <a:ext cx="7120582" cy="2136778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F97817"/>
                </a:solidFill>
                <a:effectLst>
                  <a:outerShdw blurRad="50800" dist="50800" dir="2700000">
                    <a:srgbClr val="000000">
                      <a:alpha val="30000"/>
                    </a:srgbClr>
                  </a:outerShdw>
                </a:effectLst>
              </a:rPr>
              <a:t>Facilitate a meditative-like state</a:t>
            </a:r>
          </a:p>
          <a:p>
            <a:pPr lvl="0"/>
            <a:r>
              <a:rPr lang="en-US" dirty="0" smtClean="0">
                <a:effectLst>
                  <a:outerShdw blurRad="50800" dist="50800" dir="2700000">
                    <a:srgbClr val="000000">
                      <a:alpha val="30000"/>
                    </a:srgbClr>
                  </a:outerShdw>
                </a:effectLst>
              </a:rPr>
              <a:t>Facilitates a sense of deep relaxation</a:t>
            </a:r>
          </a:p>
          <a:p>
            <a:pPr lvl="0"/>
            <a:r>
              <a:rPr lang="en-US" dirty="0" smtClean="0">
                <a:solidFill>
                  <a:srgbClr val="F97817"/>
                </a:solidFill>
                <a:effectLst>
                  <a:outerShdw blurRad="50800" dist="50800" dir="2700000">
                    <a:srgbClr val="000000">
                      <a:alpha val="30000"/>
                    </a:srgbClr>
                  </a:outerShdw>
                </a:effectLst>
              </a:rPr>
              <a:t>Instantaneously familiar, calming, relaxing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854515"/>
            <a:ext cx="8229600" cy="2599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Candara"/>
              </a:rPr>
              <a:t>Rhythmic, repetitive movements are often used instinctively to deal with stress or trauma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ndara"/>
                <a:ea typeface="+mn-ea"/>
                <a:cs typeface="Candara"/>
              </a:rPr>
              <a:t>Knitting could enable a wider population to experience the benefits of regular meditation, including children, the elderly and learning disabled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/>
              <a:ea typeface="+mn-ea"/>
              <a:cs typeface="Candar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MOVEMENTS: AUTOMATIC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9097"/>
            <a:ext cx="8229600" cy="967610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F97817"/>
                </a:solidFill>
                <a:effectLst>
                  <a:outerShdw blurRad="50800" dist="50800" dir="2700000">
                    <a:srgbClr val="000000">
                      <a:alpha val="30000"/>
                    </a:srgbClr>
                  </a:outerShdw>
                </a:effectLst>
              </a:rPr>
              <a:t>Appear to ‘get under the radar’ of the pain system – Fear o</a:t>
            </a:r>
            <a:r>
              <a:rPr lang="en-US" dirty="0" smtClean="0">
                <a:solidFill>
                  <a:srgbClr val="F97817"/>
                </a:solidFill>
                <a:effectLst>
                  <a:outerShdw blurRad="50800" dist="50800" dir="2700000" algn="tl" rotWithShape="0">
                    <a:srgbClr val="000000">
                      <a:alpha val="30000"/>
                    </a:srgbClr>
                  </a:outerShdw>
                </a:effectLst>
              </a:rPr>
              <a:t>f movement doesn’t kick in as readily</a:t>
            </a:r>
          </a:p>
          <a:p>
            <a:pPr lvl="0">
              <a:buNone/>
            </a:pPr>
            <a:endParaRPr lang="en-US" dirty="0" smtClean="0">
              <a:effectLst>
                <a:outerShdw blurRad="50800" dist="50800" dir="2700000">
                  <a:srgbClr val="000000">
                    <a:alpha val="30000"/>
                  </a:srgbClr>
                </a:outerShdw>
              </a:effectLst>
            </a:endParaRPr>
          </a:p>
          <a:p>
            <a:endParaRPr lang="en-US" dirty="0" smtClean="0">
              <a:solidFill>
                <a:schemeClr val="tx2"/>
              </a:solidFill>
              <a:effectLst/>
            </a:endParaRPr>
          </a:p>
          <a:p>
            <a:pPr lvl="0"/>
            <a:endParaRPr lang="en-US" dirty="0" smtClean="0">
              <a:solidFill>
                <a:schemeClr val="tx2"/>
              </a:solidFill>
              <a:effectLst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3657600" y="3410272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ndara"/>
              <a:ea typeface="+mn-ea"/>
              <a:cs typeface="Candar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ndara"/>
              <a:ea typeface="+mn-ea"/>
              <a:cs typeface="Candar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6890" y="2766291"/>
            <a:ext cx="8229600" cy="1785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defTabSz="9144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/>
            </a:pPr>
            <a:r>
              <a:rPr lang="en-US" sz="2800" dirty="0" smtClean="0">
                <a:effectLst>
                  <a:outerShdw blurRad="50800" dist="50800" dir="2700000" algn="tl" rotWithShape="0">
                    <a:srgbClr val="000000">
                      <a:alpha val="30000"/>
                    </a:srgbClr>
                  </a:outerShdw>
                </a:effectLst>
                <a:cs typeface="Candara"/>
              </a:rPr>
              <a:t>Can automatic movement facilitate access to the subconscious?</a:t>
            </a:r>
          </a:p>
          <a:p>
            <a:pPr marL="342900" lvl="0" indent="-342900" defTabSz="9144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/>
            </a:pPr>
            <a:r>
              <a:rPr lang="en-US" sz="2800" dirty="0" smtClean="0">
                <a:effectLst>
                  <a:outerShdw blurRad="50800" dist="50800" dir="2700000">
                    <a:srgbClr val="000000">
                      <a:alpha val="30000"/>
                    </a:srgbClr>
                  </a:outerShdw>
                </a:effectLst>
                <a:cs typeface="Candara"/>
              </a:rPr>
              <a:t> </a:t>
            </a:r>
            <a:r>
              <a:rPr lang="en-US" sz="2800" dirty="0" smtClean="0">
                <a:solidFill>
                  <a:srgbClr val="F97817"/>
                </a:solidFill>
                <a:effectLst>
                  <a:outerShdw blurRad="50800" dist="50800" dir="2700000">
                    <a:srgbClr val="000000">
                      <a:alpha val="30000"/>
                    </a:srgbClr>
                  </a:outerShdw>
                </a:effectLst>
                <a:cs typeface="Candara"/>
              </a:rPr>
              <a:t>Does it interfere with rumination?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2700000">
                  <a:srgbClr val="000000">
                    <a:alpha val="30000"/>
                  </a:srgb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ndara"/>
              <a:ea typeface="+mn-ea"/>
              <a:cs typeface="Candar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ndara"/>
              <a:ea typeface="+mn-ea"/>
              <a:cs typeface="Candar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1471" y="4580325"/>
            <a:ext cx="8229600" cy="17854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342900" defTabSz="9144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/>
            </a:pPr>
            <a:r>
              <a:rPr lang="en-US" sz="2800" dirty="0" smtClean="0">
                <a:effectLst>
                  <a:outerShdw blurRad="50800" dist="50800" dir="2700000">
                    <a:srgbClr val="000000">
                      <a:alpha val="30000"/>
                    </a:srgbClr>
                  </a:outerShdw>
                </a:effectLst>
                <a:cs typeface="Candara"/>
              </a:rPr>
              <a:t>Gives </a:t>
            </a:r>
            <a:r>
              <a:rPr lang="en-US" sz="2800" dirty="0" smtClean="0">
                <a:effectLst>
                  <a:outerShdw blurRad="50800" dist="50800" dir="2700000" algn="tl" rotWithShape="0">
                    <a:srgbClr val="000000">
                      <a:alpha val="30000"/>
                    </a:srgbClr>
                  </a:outerShdw>
                </a:effectLst>
                <a:cs typeface="Candara"/>
              </a:rPr>
              <a:t>the mind </a:t>
            </a:r>
            <a:r>
              <a:rPr lang="en-US" sz="2800" dirty="0" smtClean="0">
                <a:effectLst>
                  <a:outerShdw blurRad="50800" dist="50800" dir="2700000">
                    <a:srgbClr val="000000">
                      <a:alpha val="30000"/>
                    </a:srgbClr>
                  </a:outerShdw>
                </a:effectLst>
                <a:cs typeface="Candara"/>
              </a:rPr>
              <a:t>a break from the constant chitter</a:t>
            </a:r>
            <a:r>
              <a:rPr lang="en-US" sz="2800" dirty="0" smtClean="0">
                <a:effectLst>
                  <a:outerShdw blurRad="50800" dist="50800" dir="2700000" algn="tl" rotWithShape="0">
                    <a:srgbClr val="000000">
                      <a:alpha val="30000"/>
                    </a:srgbClr>
                  </a:outerShdw>
                </a:effectLst>
                <a:cs typeface="Candara"/>
              </a:rPr>
              <a:t>-</a:t>
            </a:r>
            <a:r>
              <a:rPr lang="en-US" sz="2800" dirty="0" smtClean="0">
                <a:effectLst>
                  <a:outerShdw blurRad="50800" dist="50800" dir="2700000">
                    <a:srgbClr val="000000">
                      <a:alpha val="30000"/>
                    </a:srgbClr>
                  </a:outerShdw>
                </a:effectLst>
                <a:cs typeface="Candara"/>
              </a:rPr>
              <a:t>chatter between the subconscious and conscious</a:t>
            </a:r>
          </a:p>
          <a:p>
            <a:pPr marL="342900" lvl="0" indent="-342900" defTabSz="9144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/>
            </a:pPr>
            <a:r>
              <a:rPr lang="en-US" sz="2800" dirty="0" smtClean="0">
                <a:solidFill>
                  <a:srgbClr val="F97817"/>
                </a:solidFill>
                <a:effectLst>
                  <a:outerShdw blurRad="50800" dist="50800" dir="2700000">
                    <a:srgbClr val="000000">
                      <a:alpha val="30000"/>
                    </a:srgbClr>
                  </a:outerShdw>
                </a:effectLst>
                <a:cs typeface="Candara"/>
              </a:rPr>
              <a:t>Facilitate intimate conversation - ? Switches off self monitoring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2700000">
                  <a:srgbClr val="000000">
                    <a:alpha val="30000"/>
                  </a:srgb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ndara"/>
              <a:ea typeface="+mn-ea"/>
              <a:cs typeface="Candar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ndara"/>
              <a:ea typeface="+mn-ea"/>
              <a:cs typeface="Candar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VISUO-SPATIAL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9721"/>
            <a:ext cx="8229600" cy="1472208"/>
          </a:xfrm>
        </p:spPr>
        <p:txBody>
          <a:bodyPr>
            <a:normAutofit fontScale="55000" lnSpcReduction="20000"/>
          </a:bodyPr>
          <a:lstStyle/>
          <a:p>
            <a:r>
              <a:rPr lang="en-US" sz="4000" dirty="0" smtClean="0">
                <a:solidFill>
                  <a:srgbClr val="F97817"/>
                </a:solidFill>
              </a:rPr>
              <a:t>Performing a repetitive visuo-spatial task during or shortly after a traumatic event significantly reduces the risk of flashbacks. The study recommended further work be done on knitting and worry beads. </a:t>
            </a:r>
            <a:r>
              <a:rPr lang="en-US" sz="2240" dirty="0" smtClean="0">
                <a:solidFill>
                  <a:srgbClr val="F97817"/>
                </a:solidFill>
              </a:rPr>
              <a:t>– Dr Emily Holmes, Dr Catherine Deeprose, Oxford</a:t>
            </a:r>
          </a:p>
          <a:p>
            <a:endParaRPr lang="en-US" sz="3613" dirty="0" smtClean="0"/>
          </a:p>
          <a:p>
            <a:pPr lvl="0"/>
            <a:endParaRPr lang="en-US" sz="3027" dirty="0" smtClean="0">
              <a:effectLst>
                <a:outerShdw blurRad="50800" dist="50800" dir="27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291004"/>
            <a:ext cx="8229600" cy="128714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lvl="0" indent="-342900" defTabSz="9144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/>
            </a:pPr>
            <a:r>
              <a:rPr lang="en-US" sz="4000" dirty="0" smtClean="0">
                <a:effectLst>
                  <a:outerShdw blurRad="50800" dist="50800" dir="2700000">
                    <a:srgbClr val="000000">
                      <a:alpha val="30000"/>
                    </a:srgbClr>
                  </a:outerShdw>
                </a:effectLst>
                <a:cs typeface="Candara"/>
              </a:rPr>
              <a:t>Those with PTSD report that knitting significantly cuts down their symptoms </a:t>
            </a:r>
            <a:r>
              <a:rPr lang="en-US" sz="4000" dirty="0" smtClean="0">
                <a:effectLst>
                  <a:outerShdw blurRad="50800" dist="50800" dir="2700000" algn="tl" rotWithShape="0">
                    <a:srgbClr val="000000">
                      <a:alpha val="30000"/>
                    </a:srgbClr>
                  </a:outerShdw>
                </a:effectLst>
                <a:cs typeface="Candara"/>
              </a:rPr>
              <a:t>even a long time after the event. It enables them to think through dark thoughts without being stressed or upset by them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endParaRPr kumimoji="0" lang="en-US" sz="3613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endParaRPr kumimoji="0" lang="en-US" sz="3027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4683916"/>
            <a:ext cx="8229600" cy="617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defTabSz="9144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/>
            </a:pPr>
            <a:r>
              <a:rPr lang="en-US" sz="2200" dirty="0" smtClean="0">
                <a:solidFill>
                  <a:srgbClr val="F97817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cs typeface="Candara"/>
              </a:rPr>
              <a:t>Incidence of traumatic memories and nightmares are reduced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endParaRPr kumimoji="0" lang="en-US" sz="3613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endParaRPr kumimoji="0" lang="en-US" sz="3027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1940" y="5397500"/>
            <a:ext cx="8229600" cy="617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defTabSz="9144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/>
            </a:pPr>
            <a:r>
              <a:rPr lang="en-US" sz="2200" dirty="0" smtClean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cs typeface="Candara"/>
              </a:rPr>
              <a:t>Is there a link with EMDR?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endParaRPr kumimoji="0" lang="en-US" sz="3613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endParaRPr kumimoji="0" lang="en-US" sz="3027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MADAME DEFARGE AND PTSD?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8" name="Picture 7" descr="jgrn110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893" y="1743563"/>
            <a:ext cx="3175299" cy="49918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40752" y="3964869"/>
            <a:ext cx="338554" cy="24008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000" dirty="0" smtClean="0"/>
              <a:t>Cartoonstock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ndara"/>
                <a:cs typeface="Candara"/>
              </a:rPr>
              <a:t>THE ‘K’ WORD</a:t>
            </a:r>
            <a:endParaRPr lang="en-US" dirty="0">
              <a:latin typeface="Candara"/>
              <a:cs typeface="Candar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2" name="Picture 11" descr="Born to knit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859" y="1760840"/>
            <a:ext cx="5094951" cy="4634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Picture 6" descr="Soldiers knitt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51" y="362050"/>
            <a:ext cx="8335419" cy="5932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Picture 4" descr="American soldier knitt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62" y="361973"/>
            <a:ext cx="7534969" cy="5982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KNITTING IN THE PAIN CLINIC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pic>
        <p:nvPicPr>
          <p:cNvPr id="8" name="Picture 7" descr="needl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541" y="1763785"/>
            <a:ext cx="5950771" cy="47637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0100000">
            <a:off x="1548128" y="3556227"/>
            <a:ext cx="6545018" cy="46166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  <a:latin typeface="Stencil Std"/>
                <a:cs typeface="Stencil Std"/>
              </a:rPr>
              <a:t>Whole-person approach</a:t>
            </a:r>
            <a:endParaRPr lang="en-US" sz="2400" dirty="0">
              <a:solidFill>
                <a:schemeClr val="accent4"/>
              </a:solidFill>
              <a:latin typeface="Stencil Std"/>
              <a:cs typeface="Stencil St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KNITTING FITS 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Learning process involves no wasted materials</a:t>
            </a:r>
          </a:p>
          <a:p>
            <a:r>
              <a:rPr lang="en-US" dirty="0" smtClean="0"/>
              <a:t>Deliverable in kit form to the arm chair</a:t>
            </a:r>
          </a:p>
          <a:p>
            <a:r>
              <a:rPr lang="en-US" dirty="0" smtClean="0"/>
              <a:t>Not messy to set up or clear up</a:t>
            </a:r>
          </a:p>
          <a:p>
            <a:r>
              <a:rPr lang="en-US" dirty="0" smtClean="0"/>
              <a:t>Requires no artistic talent – reward attainable by all</a:t>
            </a:r>
          </a:p>
          <a:p>
            <a:r>
              <a:rPr lang="en-US" dirty="0" smtClean="0"/>
              <a:t>Cuts across class, culture, educational background</a:t>
            </a:r>
          </a:p>
          <a:p>
            <a:r>
              <a:rPr lang="en-US" dirty="0" smtClean="0"/>
              <a:t>Can be learnt / reinforced from DVDs, Books, YouTube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75131" y="27785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Pain is a construct / output </a:t>
            </a:r>
            <a:br>
              <a:rPr lang="en-US" dirty="0" smtClean="0"/>
            </a:br>
            <a:r>
              <a:rPr lang="en-US" dirty="0" smtClean="0"/>
              <a:t>of the brain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0" name="Title 8"/>
          <p:cNvSpPr txBox="1">
            <a:spLocks/>
          </p:cNvSpPr>
          <p:nvPr/>
        </p:nvSpPr>
        <p:spPr>
          <a:xfrm>
            <a:off x="475131" y="4078767"/>
            <a:ext cx="8228013" cy="13620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All pain is very real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PAIN FACTS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 IN THE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04361"/>
            <a:ext cx="8229600" cy="604003"/>
          </a:xfrm>
        </p:spPr>
        <p:txBody>
          <a:bodyPr/>
          <a:lstStyle/>
          <a:p>
            <a:r>
              <a:rPr lang="en-US" dirty="0" smtClean="0"/>
              <a:t>Attention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2170" y="3408364"/>
            <a:ext cx="8229600" cy="586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97817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ndara"/>
                <a:ea typeface="+mn-ea"/>
                <a:cs typeface="Candara"/>
              </a:rPr>
              <a:t>Interpret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97817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9062" y="4092042"/>
            <a:ext cx="8229600" cy="586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ndara"/>
                <a:ea typeface="+mn-ea"/>
                <a:cs typeface="Candara"/>
              </a:rPr>
              <a:t>Threat – constructs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ndara"/>
                <a:ea typeface="+mn-ea"/>
                <a:cs typeface="Candara"/>
              </a:rPr>
              <a:t> and outputs pain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8913" y="4672056"/>
            <a:ext cx="8229600" cy="586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97817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ndara"/>
                <a:ea typeface="+mn-ea"/>
                <a:cs typeface="Candara"/>
              </a:rPr>
              <a:t>Context – past experience, current state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97817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78868" y="2191127"/>
            <a:ext cx="8229600" cy="604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97817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ndara"/>
                <a:ea typeface="+mn-ea"/>
                <a:cs typeface="Candara"/>
              </a:rPr>
              <a:t>No such things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97817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ndara"/>
                <a:ea typeface="+mn-ea"/>
                <a:cs typeface="Candara"/>
              </a:rPr>
              <a:t> as pain signals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97817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3101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pain experience is heavily dependent on context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0" name="Title 8"/>
          <p:cNvSpPr txBox="1">
            <a:spLocks/>
          </p:cNvSpPr>
          <p:nvPr/>
        </p:nvSpPr>
        <p:spPr>
          <a:xfrm>
            <a:off x="445249" y="4067577"/>
            <a:ext cx="8228013" cy="169134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Changing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 the context </a:t>
            </a:r>
            <a:r>
              <a:rPr lang="en-US" sz="4400" b="1" noProof="0" dirty="0" smtClean="0">
                <a:solidFill>
                  <a:schemeClr val="accent2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Candara"/>
                <a:ea typeface="+mj-ea"/>
                <a:cs typeface="Candara"/>
              </a:rPr>
              <a:t>will change the pain experienced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PAIN FACTS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764" y="2057401"/>
            <a:ext cx="8229600" cy="683678"/>
          </a:xfrm>
        </p:spPr>
        <p:txBody>
          <a:bodyPr/>
          <a:lstStyle/>
          <a:p>
            <a:r>
              <a:rPr lang="en-US" dirty="0" smtClean="0">
                <a:solidFill>
                  <a:srgbClr val="F97817"/>
                </a:solidFill>
              </a:rPr>
              <a:t>Changing the context can change pain</a:t>
            </a:r>
            <a:endParaRPr lang="en-US" dirty="0">
              <a:solidFill>
                <a:srgbClr val="F9781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8656" y="2741079"/>
            <a:ext cx="8229600" cy="676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ndara"/>
                <a:ea typeface="+mn-ea"/>
                <a:cs typeface="Candara"/>
              </a:rPr>
              <a:t>Unoccupied people,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ndara"/>
                <a:ea typeface="+mn-ea"/>
                <a:cs typeface="Candara"/>
              </a:rPr>
              <a:t>experience more pain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3775" y="3363063"/>
            <a:ext cx="8229600" cy="676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97817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ndara"/>
                <a:ea typeface="+mn-ea"/>
                <a:cs typeface="Candara"/>
              </a:rPr>
              <a:t>Low mood,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97817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ndara"/>
                <a:ea typeface="+mn-ea"/>
                <a:cs typeface="Candara"/>
              </a:rPr>
              <a:t>  lonely - experience more pain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97817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3626" y="4789511"/>
            <a:ext cx="8229600" cy="676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r>
              <a:rPr lang="en-US" sz="2800" noProof="0" dirty="0" smtClean="0">
                <a:solidFill>
                  <a:srgbClr val="F97817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Candara"/>
                <a:cs typeface="Candara"/>
              </a:rPr>
              <a:t>Sit doing nothing, the brain declines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97817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94385" y="5483731"/>
            <a:ext cx="8841062" cy="676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ndara"/>
                <a:ea typeface="+mn-ea"/>
                <a:cs typeface="Candara"/>
              </a:rPr>
              <a:t>USE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ndara"/>
                <a:ea typeface="+mn-ea"/>
                <a:cs typeface="Candara"/>
              </a:rPr>
              <a:t> IT OR LOSE IT!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46767" y="4038335"/>
            <a:ext cx="8960258" cy="751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ndara"/>
                <a:ea typeface="+mn-ea"/>
                <a:cs typeface="Candara"/>
              </a:rPr>
              <a:t>Thoughts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ndara"/>
                <a:ea typeface="+mn-ea"/>
                <a:cs typeface="Candara"/>
              </a:rPr>
              <a:t> and beliefs are nerve impulses – stress, worry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8" grpId="0"/>
      <p:bldP spid="9" grpId="0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7436" y="537899"/>
            <a:ext cx="8228013" cy="1598721"/>
          </a:xfrm>
        </p:spPr>
        <p:txBody>
          <a:bodyPr>
            <a:normAutofit/>
          </a:bodyPr>
          <a:lstStyle/>
          <a:p>
            <a:r>
              <a:rPr lang="en-US" b="0" dirty="0" smtClean="0"/>
              <a:t>The brain can’t focus on two things at a time</a:t>
            </a:r>
            <a:endParaRPr lang="en-US" b="0" dirty="0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460190" y="2289020"/>
            <a:ext cx="8228013" cy="15987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endParaRPr lang="en-GB" sz="4400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549836" y="2360735"/>
            <a:ext cx="8228013" cy="15987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F97817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Distraction is </a:t>
            </a:r>
            <a:r>
              <a:rPr lang="en-US" sz="4400" dirty="0" smtClean="0">
                <a:solidFill>
                  <a:srgbClr val="F97817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Candara"/>
                <a:ea typeface="+mj-ea"/>
                <a:cs typeface="Candara"/>
              </a:rPr>
              <a:t>the most powerful analgesic we know of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F97817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702236" y="4362863"/>
            <a:ext cx="8228013" cy="15987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Managed distraction gives </a:t>
            </a:r>
            <a:b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</a:b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people control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6102"/>
            <a:ext cx="8229600" cy="299272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800" dirty="0" smtClean="0"/>
              <a:t>The brain is able to send signals down the spinal cord to turn down the volume of those alarm signals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spc="300" dirty="0" smtClean="0">
                <a:latin typeface="Candara"/>
              </a:rPr>
              <a:t>KNITTING</a:t>
            </a:r>
            <a:r>
              <a:rPr lang="en-US" sz="7200" dirty="0" smtClean="0"/>
              <a:t> =</a:t>
            </a:r>
            <a:endParaRPr lang="en-US" sz="7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142706" y="1769347"/>
            <a:ext cx="2739989" cy="4672617"/>
          </a:xfrm>
          <a:prstGeom prst="round1Rect">
            <a:avLst/>
          </a:prstGeom>
          <a:solidFill>
            <a:schemeClr val="accent1"/>
          </a:solidFill>
          <a:ln>
            <a:noFill/>
          </a:ln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 Single Corner Rectangle 11"/>
          <p:cNvSpPr/>
          <p:nvPr/>
        </p:nvSpPr>
        <p:spPr>
          <a:xfrm>
            <a:off x="3195819" y="1769347"/>
            <a:ext cx="2739989" cy="4672617"/>
          </a:xfrm>
          <a:prstGeom prst="round1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 Single Corner Rectangle 12"/>
          <p:cNvSpPr/>
          <p:nvPr/>
        </p:nvSpPr>
        <p:spPr>
          <a:xfrm>
            <a:off x="6247030" y="1769347"/>
            <a:ext cx="2739989" cy="4672617"/>
          </a:xfrm>
          <a:prstGeom prst="round1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1355" y="1954841"/>
            <a:ext cx="2882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/>
                </a:solidFill>
                <a:effectLst>
                  <a:outerShdw blurRad="5080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andara"/>
                <a:cs typeface="Candara"/>
              </a:rPr>
              <a:t>PATTERNS OF MOVEMENT</a:t>
            </a:r>
            <a:endParaRPr lang="en-US" b="1" dirty="0">
              <a:solidFill>
                <a:schemeClr val="accent4"/>
              </a:solidFill>
              <a:effectLst>
                <a:outerShdw blurRad="50800" dist="25400" dir="2700000" algn="tl" rotWithShape="0">
                  <a:srgbClr val="000000">
                    <a:alpha val="30000"/>
                  </a:srgbClr>
                </a:outerShdw>
              </a:effectLst>
              <a:latin typeface="Candara"/>
              <a:cs typeface="Candar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8739" y="1969110"/>
            <a:ext cx="2882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/>
                </a:solidFill>
                <a:effectLst>
                  <a:outerShdw blurRad="5080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andara"/>
                <a:cs typeface="Candara"/>
              </a:rPr>
              <a:t>ENRICHED ENVIRONMENT</a:t>
            </a:r>
            <a:endParaRPr lang="en-US" b="1" dirty="0">
              <a:solidFill>
                <a:schemeClr val="accent4"/>
              </a:solidFill>
              <a:effectLst>
                <a:outerShdw blurRad="50800" dist="25400" dir="2700000" algn="tl" rotWithShape="0">
                  <a:srgbClr val="000000">
                    <a:alpha val="30000"/>
                  </a:srgbClr>
                </a:outerShdw>
              </a:effectLst>
              <a:latin typeface="Candara"/>
              <a:cs typeface="Candar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3834" y="1954841"/>
            <a:ext cx="2882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/>
                </a:solidFill>
                <a:effectLst>
                  <a:outerShdw blurRad="5080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andara"/>
                <a:cs typeface="Candara"/>
              </a:rPr>
              <a:t>SOCIAL ENGAGEMENT</a:t>
            </a:r>
            <a:endParaRPr lang="en-US" b="1" dirty="0">
              <a:solidFill>
                <a:schemeClr val="accent4"/>
              </a:solidFill>
              <a:effectLst>
                <a:outerShdw blurRad="50800" dist="25400" dir="2700000" algn="tl" rotWithShape="0">
                  <a:srgbClr val="000000">
                    <a:alpha val="30000"/>
                  </a:srgbClr>
                </a:outerShdw>
              </a:effectLst>
              <a:latin typeface="Candara"/>
              <a:cs typeface="Candar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706" y="2354368"/>
            <a:ext cx="27399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Bilateral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Coordinated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Cross midline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Repetitive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Rhythmic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Automatic</a:t>
            </a:r>
          </a:p>
          <a:p>
            <a:pPr>
              <a:buFont typeface="Wingdings" charset="2"/>
              <a:buChar char=""/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195819" y="2254485"/>
            <a:ext cx="2739989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latin typeface="Candara"/>
                <a:ea typeface="Wingdings"/>
                <a:cs typeface="Candara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Creativity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Contribution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Mastery of a skill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Regular Novelty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Reward / Success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Fun / Play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Relaxation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Calm / Self Soothing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Enjoyment of Solitude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Flow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Refocusing attention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Control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Visual Stimulation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Tactile Stimulation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Emotional Stimulation</a:t>
            </a:r>
          </a:p>
          <a:p>
            <a:pPr>
              <a:buFont typeface="Wingdings" charset="2"/>
              <a:buChar char=""/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47030" y="2354368"/>
            <a:ext cx="2739989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latin typeface="Candara"/>
                <a:ea typeface="Wingdings"/>
                <a:cs typeface="Candara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Community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Friendship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Support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Belonging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Easy Banter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Raucous Laughter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Fun / Play with others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Experimentation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Eye contact…..or not</a:t>
            </a:r>
          </a:p>
          <a:p>
            <a:pPr>
              <a:buFont typeface="Wingdings" charset="2"/>
              <a:buChar char=""/>
            </a:pP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483114" y="2654017"/>
            <a:ext cx="1084578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27000" h="127000"/>
            </a:sp3d>
          </a:bodyPr>
          <a:lstStyle/>
          <a:p>
            <a:pPr algn="ctr"/>
            <a:r>
              <a:rPr lang="en-US" sz="10000" b="1" dirty="0" smtClean="0">
                <a:solidFill>
                  <a:schemeClr val="accent4"/>
                </a:solidFill>
                <a:latin typeface="Candara"/>
                <a:cs typeface="Candara"/>
              </a:rPr>
              <a:t>+</a:t>
            </a:r>
            <a:endParaRPr lang="en-US" sz="10000" b="1" dirty="0">
              <a:solidFill>
                <a:schemeClr val="accent4"/>
              </a:solidFill>
              <a:latin typeface="Candara"/>
              <a:cs typeface="Candar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64562" y="2810145"/>
            <a:ext cx="1456454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27000" h="127000"/>
            </a:sp3d>
          </a:bodyPr>
          <a:lstStyle/>
          <a:p>
            <a:pPr algn="ctr"/>
            <a:r>
              <a:rPr lang="en-US" sz="10000" dirty="0" smtClean="0">
                <a:solidFill>
                  <a:schemeClr val="accent4"/>
                </a:solidFill>
                <a:latin typeface="Candara"/>
                <a:cs typeface="Candara"/>
              </a:rPr>
              <a:t>±</a:t>
            </a:r>
            <a:endParaRPr lang="en-US" sz="10000" dirty="0">
              <a:solidFill>
                <a:schemeClr val="accent4"/>
              </a:solidFill>
              <a:latin typeface="Candara"/>
              <a:cs typeface="Candar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4514114"/>
            <a:ext cx="295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/>
                </a:solidFill>
                <a:effectLst>
                  <a:outerShdw blurRad="5080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andara"/>
                <a:cs typeface="Candara"/>
              </a:rPr>
              <a:t>HAND POSITION</a:t>
            </a:r>
            <a:endParaRPr lang="en-US" b="1" dirty="0">
              <a:solidFill>
                <a:schemeClr val="accent4"/>
              </a:solidFill>
              <a:effectLst>
                <a:outerShdw blurRad="50800" dist="25400" dir="2700000" algn="tl" rotWithShape="0">
                  <a:srgbClr val="000000">
                    <a:alpha val="30000"/>
                  </a:srgbClr>
                </a:outerShdw>
              </a:effectLst>
              <a:latin typeface="Candara"/>
              <a:cs typeface="Candar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2706" y="4908508"/>
            <a:ext cx="2739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Increases personal space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Provides a buffer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5" grpId="0"/>
      <p:bldP spid="25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TIME IS RIGHT!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32466"/>
            <a:ext cx="8229600" cy="72194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97817"/>
                </a:solidFill>
              </a:rPr>
              <a:t>1 in 5 people suffer chronic pain </a:t>
            </a:r>
            <a:r>
              <a:rPr lang="en-US" sz="1514" dirty="0" smtClean="0">
                <a:solidFill>
                  <a:srgbClr val="F97817"/>
                </a:solidFill>
              </a:rPr>
              <a:t>Pain Coalition</a:t>
            </a:r>
          </a:p>
          <a:p>
            <a:pPr>
              <a:buNone/>
            </a:pPr>
            <a:endParaRPr lang="en-US" sz="1297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4720" y="2125646"/>
            <a:ext cx="8229600" cy="721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</a:pPr>
            <a:r>
              <a:rPr lang="en-US" sz="2800" dirty="0" smtClean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cs typeface="Candara"/>
              </a:rPr>
              <a:t>1 in 3/5 people suffer from depression </a:t>
            </a:r>
            <a:r>
              <a:rPr lang="en-US" sz="1297" dirty="0" smtClean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cs typeface="Candara"/>
              </a:rPr>
              <a:t>Mind</a:t>
            </a:r>
          </a:p>
          <a:p>
            <a:pPr marL="342900" lvl="0" indent="-342900" defTabSz="9144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</a:pPr>
            <a:endParaRPr kumimoji="0" lang="en-US" sz="1297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454720" y="2621326"/>
            <a:ext cx="8229600" cy="1096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defTabSz="9144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/>
            </a:pPr>
            <a:r>
              <a:rPr lang="en-US" sz="2800" dirty="0" smtClean="0">
                <a:solidFill>
                  <a:srgbClr val="F97817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cs typeface="Candara"/>
              </a:rPr>
              <a:t>90% of medical conditions are caused or exacerbated by stress  </a:t>
            </a:r>
            <a:r>
              <a:rPr lang="en-US" sz="1297" dirty="0" smtClean="0">
                <a:solidFill>
                  <a:srgbClr val="F97817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cs typeface="Candara"/>
              </a:rPr>
              <a:t>American Institute of Stress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1297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467728" y="3563715"/>
            <a:ext cx="8229600" cy="1021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defTabSz="9144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/>
            </a:pPr>
            <a:r>
              <a:rPr lang="en-US" sz="2800" dirty="0" smtClean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cs typeface="Candara"/>
              </a:rPr>
              <a:t>Half of older people in the UK (5 million +) say the TV is their main form of company </a:t>
            </a:r>
            <a:r>
              <a:rPr lang="en-US" sz="1297" dirty="0" smtClean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cs typeface="Candara"/>
              </a:rPr>
              <a:t>(Harrop and Jopling, 2009</a:t>
            </a:r>
            <a:r>
              <a:rPr lang="en-GB" sz="1297" dirty="0" smtClean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cs typeface="Candara"/>
              </a:rPr>
              <a:t>)</a:t>
            </a:r>
            <a:endParaRPr lang="en-US" sz="1297" dirty="0" smtClean="0"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cs typeface="Candara"/>
            </a:endParaRPr>
          </a:p>
          <a:p>
            <a:pPr marL="342900" lvl="0" indent="-342900" defTabSz="9144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</a:pPr>
            <a:endParaRPr kumimoji="0" lang="en-US" sz="1297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</p:txBody>
      </p:sp>
      <p:sp>
        <p:nvSpPr>
          <p:cNvPr id="14" name="Content Placeholder 7"/>
          <p:cNvSpPr txBox="1">
            <a:spLocks/>
          </p:cNvSpPr>
          <p:nvPr/>
        </p:nvSpPr>
        <p:spPr>
          <a:xfrm>
            <a:off x="465248" y="4475125"/>
            <a:ext cx="8229600" cy="1021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defTabSz="9144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/>
            </a:pPr>
            <a:r>
              <a:rPr lang="en-US" sz="2800" dirty="0" smtClean="0">
                <a:solidFill>
                  <a:srgbClr val="F97817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cs typeface="Candara"/>
              </a:rPr>
              <a:t>4% of pre-schoolers in the US diagnosed with clinical depression. 80,000 children in UK </a:t>
            </a:r>
            <a:r>
              <a:rPr lang="en-US" sz="1297" dirty="0" smtClean="0">
                <a:solidFill>
                  <a:srgbClr val="F97817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cs typeface="Candara"/>
              </a:rPr>
              <a:t>NICE</a:t>
            </a:r>
          </a:p>
          <a:p>
            <a:pPr marL="342900" lvl="0" indent="-342900" defTabSz="914400">
              <a:spcBef>
                <a:spcPts val="2000"/>
              </a:spcBef>
              <a:buClr>
                <a:schemeClr val="accent1"/>
              </a:buClr>
              <a:buSzPct val="90000"/>
            </a:pPr>
            <a:endParaRPr kumimoji="0" lang="en-US" sz="1297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514192" y="5412613"/>
            <a:ext cx="8229600" cy="1021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defTabSz="9144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/>
            </a:pPr>
            <a:r>
              <a:rPr lang="en-US" sz="2800" dirty="0" smtClean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cs typeface="Candara"/>
              </a:rPr>
              <a:t>Pre-school aged children are the fastest growing age-group being prescribed anti-depressants </a:t>
            </a:r>
            <a:r>
              <a:rPr lang="en-US" sz="1400" dirty="0" smtClean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cs typeface="Candara"/>
              </a:rPr>
              <a:t>NHMA</a:t>
            </a:r>
          </a:p>
          <a:p>
            <a:pPr marL="342900" lvl="0" indent="-342900" defTabSz="914400">
              <a:spcBef>
                <a:spcPts val="2000"/>
              </a:spcBef>
              <a:buClr>
                <a:schemeClr val="accent1"/>
              </a:buClr>
              <a:buSzPct val="90000"/>
            </a:pPr>
            <a:endParaRPr kumimoji="0" lang="en-US" sz="1297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649624"/>
            <a:ext cx="8228013" cy="1362075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Knitting creates strong, resilient flexible fabric…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Title 9"/>
          <p:cNvSpPr txBox="1">
            <a:spLocks/>
          </p:cNvSpPr>
          <p:nvPr/>
        </p:nvSpPr>
        <p:spPr>
          <a:xfrm>
            <a:off x="466890" y="2211680"/>
            <a:ext cx="8228013" cy="20832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Therapeutic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Knitting seeks to create strong, resilient flexible minds in the process.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sp>
        <p:nvSpPr>
          <p:cNvPr id="12" name="Title 9"/>
          <p:cNvSpPr txBox="1">
            <a:spLocks/>
          </p:cNvSpPr>
          <p:nvPr/>
        </p:nvSpPr>
        <p:spPr>
          <a:xfrm>
            <a:off x="619290" y="5122543"/>
            <a:ext cx="8228013" cy="92292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ndara"/>
                <a:ea typeface="+mj-ea"/>
                <a:cs typeface="Candara"/>
              </a:rPr>
              <a:t>www.stitchlinks.com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j-ea"/>
              <a:cs typeface="Candara"/>
            </a:endParaRPr>
          </a:p>
        </p:txBody>
      </p:sp>
      <p:pic>
        <p:nvPicPr>
          <p:cNvPr id="13" name="Picture 12" descr="Stitchlinks_Logo_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949" y="4559616"/>
            <a:ext cx="1905000" cy="78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spc="300" dirty="0" smtClean="0">
                <a:latin typeface="Candara"/>
              </a:rPr>
              <a:t>KNITTING</a:t>
            </a:r>
            <a:r>
              <a:rPr lang="en-US" sz="7200" dirty="0" smtClean="0"/>
              <a:t> =</a:t>
            </a:r>
            <a:endParaRPr lang="en-US" sz="7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142706" y="1769347"/>
            <a:ext cx="2739989" cy="4672617"/>
          </a:xfrm>
          <a:prstGeom prst="round1Rect">
            <a:avLst/>
          </a:prstGeom>
          <a:solidFill>
            <a:schemeClr val="accent1"/>
          </a:solidFill>
          <a:ln>
            <a:noFill/>
          </a:ln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 Single Corner Rectangle 11"/>
          <p:cNvSpPr/>
          <p:nvPr/>
        </p:nvSpPr>
        <p:spPr>
          <a:xfrm>
            <a:off x="3195819" y="1769347"/>
            <a:ext cx="2739989" cy="4672617"/>
          </a:xfrm>
          <a:prstGeom prst="round1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 Single Corner Rectangle 12"/>
          <p:cNvSpPr/>
          <p:nvPr/>
        </p:nvSpPr>
        <p:spPr>
          <a:xfrm>
            <a:off x="6247030" y="1769347"/>
            <a:ext cx="2739989" cy="4672617"/>
          </a:xfrm>
          <a:prstGeom prst="round1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1355" y="1954841"/>
            <a:ext cx="2882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/>
                </a:solidFill>
                <a:effectLst>
                  <a:outerShdw blurRad="5080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andara"/>
                <a:cs typeface="Candara"/>
              </a:rPr>
              <a:t>PATTERNS OF MOVEMENT</a:t>
            </a:r>
            <a:endParaRPr lang="en-US" b="1" dirty="0">
              <a:solidFill>
                <a:schemeClr val="accent4"/>
              </a:solidFill>
              <a:effectLst>
                <a:outerShdw blurRad="50800" dist="25400" dir="2700000" algn="tl" rotWithShape="0">
                  <a:srgbClr val="000000">
                    <a:alpha val="30000"/>
                  </a:srgbClr>
                </a:outerShdw>
              </a:effectLst>
              <a:latin typeface="Candara"/>
              <a:cs typeface="Candar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8739" y="1969110"/>
            <a:ext cx="2882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/>
                </a:solidFill>
                <a:effectLst>
                  <a:outerShdw blurRad="5080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andara"/>
                <a:cs typeface="Candara"/>
              </a:rPr>
              <a:t>ENRICHED ENVIRONMENT</a:t>
            </a:r>
            <a:endParaRPr lang="en-US" b="1" dirty="0">
              <a:solidFill>
                <a:schemeClr val="accent4"/>
              </a:solidFill>
              <a:effectLst>
                <a:outerShdw blurRad="50800" dist="25400" dir="2700000" algn="tl" rotWithShape="0">
                  <a:srgbClr val="000000">
                    <a:alpha val="30000"/>
                  </a:srgbClr>
                </a:outerShdw>
              </a:effectLst>
              <a:latin typeface="Candara"/>
              <a:cs typeface="Candar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3834" y="1954841"/>
            <a:ext cx="2882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/>
                </a:solidFill>
                <a:effectLst>
                  <a:outerShdw blurRad="5080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andara"/>
                <a:cs typeface="Candara"/>
              </a:rPr>
              <a:t>SOCIAL ENGAGEMENT</a:t>
            </a:r>
            <a:endParaRPr lang="en-US" b="1" dirty="0">
              <a:solidFill>
                <a:schemeClr val="accent4"/>
              </a:solidFill>
              <a:effectLst>
                <a:outerShdw blurRad="50800" dist="25400" dir="2700000" algn="tl" rotWithShape="0">
                  <a:srgbClr val="000000">
                    <a:alpha val="30000"/>
                  </a:srgbClr>
                </a:outerShdw>
              </a:effectLst>
              <a:latin typeface="Candara"/>
              <a:cs typeface="Candar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706" y="2354368"/>
            <a:ext cx="27399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Bilateral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Coordinated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Cross midline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Repetitive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Rhythmic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Automatic</a:t>
            </a:r>
          </a:p>
          <a:p>
            <a:pPr>
              <a:buFont typeface="Wingdings" charset="2"/>
              <a:buChar char=""/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195819" y="2254485"/>
            <a:ext cx="2739989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latin typeface="Candara"/>
                <a:ea typeface="Wingdings"/>
                <a:cs typeface="Candara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Creativity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Contribution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Mastery of a skill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Regular Novelty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Reward / Success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Fun / Play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Relaxation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Calm / Self Soothing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Enjoyment of Solitude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Flow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Refocusing attention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Control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Visual Stimulation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Tactile Stimulation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Emotional Stimulation</a:t>
            </a:r>
          </a:p>
          <a:p>
            <a:pPr>
              <a:buFont typeface="Wingdings" charset="2"/>
              <a:buChar char=""/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47030" y="2354368"/>
            <a:ext cx="2739989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latin typeface="Candara"/>
                <a:ea typeface="Wingdings"/>
                <a:cs typeface="Candara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Community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Friendship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Support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Belonging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Easy Banter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Raucous Laughter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Fun / Play with others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Experimentation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Eye contact…..or not</a:t>
            </a:r>
          </a:p>
          <a:p>
            <a:pPr>
              <a:buFont typeface="Wingdings" charset="2"/>
              <a:buChar char=""/>
            </a:pP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483114" y="2654017"/>
            <a:ext cx="1084578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27000" h="127000"/>
            </a:sp3d>
          </a:bodyPr>
          <a:lstStyle/>
          <a:p>
            <a:pPr algn="ctr"/>
            <a:r>
              <a:rPr lang="en-US" sz="10000" b="1" dirty="0" smtClean="0">
                <a:solidFill>
                  <a:schemeClr val="accent4"/>
                </a:solidFill>
                <a:latin typeface="Candara"/>
                <a:cs typeface="Candara"/>
              </a:rPr>
              <a:t>+</a:t>
            </a:r>
            <a:endParaRPr lang="en-US" sz="10000" b="1" dirty="0">
              <a:solidFill>
                <a:schemeClr val="accent4"/>
              </a:solidFill>
              <a:latin typeface="Candara"/>
              <a:cs typeface="Candar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64562" y="2810145"/>
            <a:ext cx="1456454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27000" h="127000"/>
            </a:sp3d>
          </a:bodyPr>
          <a:lstStyle/>
          <a:p>
            <a:pPr algn="ctr"/>
            <a:r>
              <a:rPr lang="en-US" sz="10000" dirty="0" smtClean="0">
                <a:solidFill>
                  <a:schemeClr val="accent4"/>
                </a:solidFill>
                <a:latin typeface="Candara"/>
                <a:cs typeface="Candara"/>
              </a:rPr>
              <a:t>±</a:t>
            </a:r>
            <a:endParaRPr lang="en-US" sz="10000" dirty="0">
              <a:solidFill>
                <a:schemeClr val="accent4"/>
              </a:solidFill>
              <a:latin typeface="Candara"/>
              <a:cs typeface="Candar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4514114"/>
            <a:ext cx="295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/>
                </a:solidFill>
                <a:effectLst>
                  <a:outerShdw blurRad="50800" dist="25400" dir="2700000" algn="tl" rotWithShape="0">
                    <a:srgbClr val="000000">
                      <a:alpha val="30000"/>
                    </a:srgbClr>
                  </a:outerShdw>
                </a:effectLst>
                <a:latin typeface="Candara"/>
                <a:cs typeface="Candara"/>
              </a:rPr>
              <a:t>HAND POSITION</a:t>
            </a:r>
            <a:endParaRPr lang="en-US" b="1" dirty="0">
              <a:solidFill>
                <a:schemeClr val="accent4"/>
              </a:solidFill>
              <a:effectLst>
                <a:outerShdw blurRad="50800" dist="25400" dir="2700000" algn="tl" rotWithShape="0">
                  <a:srgbClr val="000000">
                    <a:alpha val="30000"/>
                  </a:srgbClr>
                </a:outerShdw>
              </a:effectLst>
              <a:latin typeface="Candara"/>
              <a:cs typeface="Candar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2706" y="4908508"/>
            <a:ext cx="2739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Increases personal space</a:t>
            </a:r>
          </a:p>
          <a:p>
            <a:pPr>
              <a:buClr>
                <a:schemeClr val="accent4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ndara"/>
                <a:ea typeface="Wingdings"/>
                <a:cs typeface="Candara"/>
              </a:rPr>
              <a:t> Provides a buffer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127000" h="127000"/>
            </a:sp3d>
          </a:bodyPr>
          <a:lstStyle/>
          <a:p>
            <a:r>
              <a:rPr lang="en-US" sz="9600" dirty="0" smtClean="0">
                <a:solidFill>
                  <a:schemeClr val="accent4"/>
                </a:solidFill>
              </a:rPr>
              <a:t>+ </a:t>
            </a:r>
            <a:r>
              <a:rPr lang="en-US" sz="10667" dirty="0" smtClean="0">
                <a:solidFill>
                  <a:schemeClr val="accent1"/>
                </a:solidFill>
              </a:rPr>
              <a:t>PORTABILITY</a:t>
            </a:r>
            <a:endParaRPr lang="en-US" sz="10667" dirty="0">
              <a:solidFill>
                <a:schemeClr val="accent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INTERACTIONS - SYNERGY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Content Placeholder 10"/>
          <p:cNvSpPr txBox="1">
            <a:spLocks/>
          </p:cNvSpPr>
          <p:nvPr/>
        </p:nvSpPr>
        <p:spPr>
          <a:xfrm>
            <a:off x="486732" y="4902740"/>
            <a:ext cx="8229600" cy="1148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ndara"/>
                <a:ea typeface="+mn-ea"/>
                <a:cs typeface="Candara"/>
              </a:rPr>
              <a:t>The activity makes the group work </a:t>
            </a:r>
            <a:r>
              <a:rPr lang="en-US" sz="2800" dirty="0" smtClean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Candara"/>
                <a:cs typeface="Candara"/>
              </a:rPr>
              <a:t> on several levels – enables participation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</p:txBody>
      </p:sp>
      <p:sp>
        <p:nvSpPr>
          <p:cNvPr id="12" name="Content Placeholder 10"/>
          <p:cNvSpPr txBox="1">
            <a:spLocks/>
          </p:cNvSpPr>
          <p:nvPr/>
        </p:nvSpPr>
        <p:spPr>
          <a:xfrm>
            <a:off x="471471" y="1983946"/>
            <a:ext cx="8229600" cy="13063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 defTabSz="9144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/>
            </a:pPr>
            <a:r>
              <a:rPr lang="en-US" sz="2800" dirty="0" smtClean="0">
                <a:solidFill>
                  <a:srgbClr val="F97817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cs typeface="Candara"/>
              </a:rPr>
              <a:t>The rhythmic, repetitive movements provide a self-soothing tool to manage emotions of attending a group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</p:txBody>
      </p:sp>
      <p:sp>
        <p:nvSpPr>
          <p:cNvPr id="13" name="Content Placeholder 10"/>
          <p:cNvSpPr txBox="1">
            <a:spLocks/>
          </p:cNvSpPr>
          <p:nvPr/>
        </p:nvSpPr>
        <p:spPr>
          <a:xfrm>
            <a:off x="471471" y="3290296"/>
            <a:ext cx="8229600" cy="600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defTabSz="9144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/>
            </a:pPr>
            <a:r>
              <a:rPr lang="en-US" sz="2800" dirty="0" smtClean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cs typeface="Candara"/>
              </a:rPr>
              <a:t>Hand position increases personal space – a buffer</a:t>
            </a:r>
          </a:p>
        </p:txBody>
      </p:sp>
      <p:sp>
        <p:nvSpPr>
          <p:cNvPr id="16" name="Content Placeholder 10"/>
          <p:cNvSpPr txBox="1">
            <a:spLocks/>
          </p:cNvSpPr>
          <p:nvPr/>
        </p:nvSpPr>
        <p:spPr>
          <a:xfrm>
            <a:off x="472460" y="3804771"/>
            <a:ext cx="7939421" cy="1184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defTabSz="9144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"/>
              <a:defRPr/>
            </a:pPr>
            <a:r>
              <a:rPr lang="en-US" sz="2800" dirty="0" smtClean="0">
                <a:solidFill>
                  <a:srgbClr val="F97817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cs typeface="Candara"/>
              </a:rPr>
              <a:t>The automatic nature encourages conversation, laughter and easy banter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build="p"/>
      <p:bldP spid="13" grpId="0" build="p"/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ISSUES +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isolation / loneliness</a:t>
            </a:r>
          </a:p>
          <a:p>
            <a:r>
              <a:rPr lang="en-US" dirty="0" smtClean="0"/>
              <a:t>Lack of rewarding occupation</a:t>
            </a:r>
          </a:p>
          <a:p>
            <a:r>
              <a:rPr lang="en-US" dirty="0" smtClean="0"/>
              <a:t>Low self-esteem / confidence / feeling worthless</a:t>
            </a:r>
          </a:p>
          <a:p>
            <a:r>
              <a:rPr lang="en-US" dirty="0" smtClean="0"/>
              <a:t>Worry / fear / stress</a:t>
            </a:r>
          </a:p>
          <a:p>
            <a:r>
              <a:rPr lang="en-US" dirty="0" smtClean="0"/>
              <a:t>Loss of identity / identity issues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February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Betsan@stitchlinks.com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81108" y="5317993"/>
            <a:ext cx="2946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FEED EACH OTHER!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U-Turn Arrow 9"/>
          <p:cNvSpPr/>
          <p:nvPr/>
        </p:nvSpPr>
        <p:spPr>
          <a:xfrm rot="16200000" flipV="1">
            <a:off x="5998883" y="3203076"/>
            <a:ext cx="3962400" cy="1313893"/>
          </a:xfrm>
          <a:prstGeom prst="uturnArrow">
            <a:avLst>
              <a:gd name="adj1" fmla="val 25000"/>
              <a:gd name="adj2" fmla="val 25000"/>
              <a:gd name="adj3" fmla="val 40783"/>
              <a:gd name="adj4" fmla="val 31056"/>
              <a:gd name="adj5" fmla="val 10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522"/>
            <a:ext cx="8229600" cy="1065305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3,514 valid responses  from 31 countries in less than 2 weeks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0190" y="2897087"/>
            <a:ext cx="8229600" cy="1065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ndara"/>
                <a:ea typeface="+mn-ea"/>
                <a:cs typeface="Candara"/>
              </a:rPr>
              <a:t>The more </a:t>
            </a:r>
            <a:r>
              <a:rPr lang="en-US" sz="2800" dirty="0" smtClean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Candara"/>
                <a:cs typeface="Candara"/>
              </a:rPr>
              <a:t>frequently people knit the happier and calmer they feel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0072" y="3972839"/>
            <a:ext cx="8229600" cy="1437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ndara"/>
                <a:ea typeface="+mn-ea"/>
                <a:cs typeface="Candara"/>
              </a:rPr>
              <a:t>81% of </a:t>
            </a:r>
            <a:r>
              <a:rPr lang="en-US" sz="2800" dirty="0" smtClean="0">
                <a:solidFill>
                  <a:schemeClr val="accent2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Candara"/>
                <a:cs typeface="Candara"/>
              </a:rPr>
              <a:t>respondents with clinical depression said they felt happier with 54% feeling happy or very happy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8121" y="5410165"/>
            <a:ext cx="8229600" cy="1065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ndara"/>
                <a:ea typeface="+mn-ea"/>
                <a:cs typeface="Candara"/>
              </a:rPr>
              <a:t>Texture and colour – tactile experience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ndara"/>
                <a:ea typeface="+mn-ea"/>
                <a:cs typeface="Candara"/>
              </a:rPr>
              <a:t> results in an emotional response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ndara"/>
              <a:ea typeface="+mn-e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TRANSFERRABLE SKILLS</a:t>
            </a:r>
            <a:endParaRPr lang="en-US" dirty="0"/>
          </a:p>
        </p:txBody>
      </p:sp>
      <p:sp>
        <p:nvSpPr>
          <p:cNvPr id="10" name="Vertical Tex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Looking forward / visualisation , imagination</a:t>
            </a:r>
          </a:p>
          <a:p>
            <a:r>
              <a:rPr lang="en-US" dirty="0" smtClean="0"/>
              <a:t>Patience, Perseverance, Planning, Goal Setting</a:t>
            </a:r>
          </a:p>
          <a:p>
            <a:r>
              <a:rPr lang="en-US" dirty="0" smtClean="0"/>
              <a:t>Pacing</a:t>
            </a:r>
          </a:p>
          <a:p>
            <a:r>
              <a:rPr lang="en-US" dirty="0" smtClean="0"/>
              <a:t>Mistakes can be undone – they’re not catastrophic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February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Betsan@stitchlinks.com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AB36-AAC2-E14E-8EE6-ED99A858A8C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29107</TotalTime>
  <Words>1989</Words>
  <Application>Microsoft Office PowerPoint</Application>
  <PresentationFormat>On-screen Show (4:3)</PresentationFormat>
  <Paragraphs>476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Focus</vt:lpstr>
      <vt:lpstr>PowerPoint Presentation</vt:lpstr>
      <vt:lpstr>BACKGROUND</vt:lpstr>
      <vt:lpstr>THE ‘K’ WORD</vt:lpstr>
      <vt:lpstr>KNITTING =</vt:lpstr>
      <vt:lpstr>+ PORTABILITY</vt:lpstr>
      <vt:lpstr>INTERACTIONS - SYNERGY</vt:lpstr>
      <vt:lpstr>CORE ISSUES + CONTEXT</vt:lpstr>
      <vt:lpstr>SURVEY</vt:lpstr>
      <vt:lpstr>TRANSFERRABLE SKILLS</vt:lpstr>
      <vt:lpstr>PowerPoint Presentation</vt:lpstr>
      <vt:lpstr>THE CREATIVE PROCESS AND HEALTH</vt:lpstr>
      <vt:lpstr>THE CREATIVE PROCESS AND HEALTH</vt:lpstr>
      <vt:lpstr>FINDING A COMMON GROUND</vt:lpstr>
      <vt:lpstr>PowerPoint Presentation</vt:lpstr>
      <vt:lpstr>BODYMIND+SPIRIT</vt:lpstr>
      <vt:lpstr>THE REWARD SYSTEM</vt:lpstr>
      <vt:lpstr>SUCCESS!</vt:lpstr>
      <vt:lpstr>SOCIAL ENGAGEMENT</vt:lpstr>
      <vt:lpstr>NEUROPLASTICITY</vt:lpstr>
      <vt:lpstr>KNITTING =</vt:lpstr>
      <vt:lpstr>IS KNITTING DIFFERENT?</vt:lpstr>
      <vt:lpstr>THE MOVEMENTS: BILATERAL</vt:lpstr>
      <vt:lpstr>THE MOVEMENTS: BILATERAL</vt:lpstr>
      <vt:lpstr>THE MOVEMENTS: CROSS MIDLINE</vt:lpstr>
      <vt:lpstr>THE MOVEMENTS: REPETITIVE</vt:lpstr>
      <vt:lpstr>THE MOVEMENTS: RHYTHMIC</vt:lpstr>
      <vt:lpstr>THE MOVEMENTS: AUTOMATIC</vt:lpstr>
      <vt:lpstr>VISUO-SPATIAL MOVEMENT</vt:lpstr>
      <vt:lpstr>MADAME DEFARGE AND PTSD?</vt:lpstr>
      <vt:lpstr>PowerPoint Presentation</vt:lpstr>
      <vt:lpstr>PowerPoint Presentation</vt:lpstr>
      <vt:lpstr>KNITTING IN THE PAIN CLINIC</vt:lpstr>
      <vt:lpstr>WHY KNITTING FITS IN</vt:lpstr>
      <vt:lpstr>Pain is a construct / output  of the brain</vt:lpstr>
      <vt:lpstr>PAIN IN THE BRAIN</vt:lpstr>
      <vt:lpstr>The pain experience is heavily dependent on context</vt:lpstr>
      <vt:lpstr>PAIN FACTS</vt:lpstr>
      <vt:lpstr>The brain can’t focus on two things at a time</vt:lpstr>
      <vt:lpstr>VOLUME CONTROL</vt:lpstr>
      <vt:lpstr>THE TIME IS RIGHT!</vt:lpstr>
      <vt:lpstr>Knitting creates strong, resilient flexible fabric…</vt:lpstr>
      <vt:lpstr>KNITTING =</vt:lpstr>
    </vt:vector>
  </TitlesOfParts>
  <Company>FlatBear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Betsan Corkhill</dc:creator>
  <cp:lastModifiedBy>Fiona</cp:lastModifiedBy>
  <cp:revision>44</cp:revision>
  <cp:lastPrinted>2014-02-17T11:47:46Z</cp:lastPrinted>
  <dcterms:created xsi:type="dcterms:W3CDTF">2014-02-17T17:06:53Z</dcterms:created>
  <dcterms:modified xsi:type="dcterms:W3CDTF">2014-03-04T16:24:55Z</dcterms:modified>
</cp:coreProperties>
</file>